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4"/>
    <p:sldMasterId id="2147483680" r:id="rId5"/>
  </p:sldMasterIdLst>
  <p:notesMasterIdLst>
    <p:notesMasterId r:id="rId40"/>
  </p:notesMasterIdLst>
  <p:sldIdLst>
    <p:sldId id="388" r:id="rId6"/>
    <p:sldId id="749" r:id="rId7"/>
    <p:sldId id="753" r:id="rId8"/>
    <p:sldId id="745" r:id="rId9"/>
    <p:sldId id="725" r:id="rId10"/>
    <p:sldId id="755" r:id="rId11"/>
    <p:sldId id="756" r:id="rId12"/>
    <p:sldId id="771" r:id="rId13"/>
    <p:sldId id="762" r:id="rId14"/>
    <p:sldId id="757" r:id="rId15"/>
    <p:sldId id="754" r:id="rId16"/>
    <p:sldId id="759" r:id="rId17"/>
    <p:sldId id="732" r:id="rId18"/>
    <p:sldId id="764" r:id="rId19"/>
    <p:sldId id="793" r:id="rId20"/>
    <p:sldId id="792" r:id="rId21"/>
    <p:sldId id="528" r:id="rId22"/>
    <p:sldId id="770" r:id="rId23"/>
    <p:sldId id="775" r:id="rId24"/>
    <p:sldId id="776" r:id="rId25"/>
    <p:sldId id="767" r:id="rId26"/>
    <p:sldId id="777" r:id="rId27"/>
    <p:sldId id="782" r:id="rId28"/>
    <p:sldId id="690" r:id="rId29"/>
    <p:sldId id="786" r:id="rId30"/>
    <p:sldId id="794" r:id="rId31"/>
    <p:sldId id="800" r:id="rId32"/>
    <p:sldId id="795" r:id="rId33"/>
    <p:sldId id="797" r:id="rId34"/>
    <p:sldId id="798" r:id="rId35"/>
    <p:sldId id="799" r:id="rId36"/>
    <p:sldId id="788" r:id="rId37"/>
    <p:sldId id="787" r:id="rId38"/>
    <p:sldId id="79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ne Kjaersgaard Perrier" initials="JP" lastIdx="31" clrIdx="0">
    <p:extLst>
      <p:ext uri="{19B8F6BF-5375-455C-9EA6-DF929625EA0E}">
        <p15:presenceInfo xmlns:p15="http://schemas.microsoft.com/office/powerpoint/2012/main" userId="S::jperrier@globalpartnership.org::c0aa6071-7fb6-4acc-b7ca-907f895cc8a0" providerId="AD"/>
      </p:ext>
    </p:extLst>
  </p:cmAuthor>
  <p:cmAuthor id="2" name="Tongai Makoni" initials="TM" lastIdx="4" clrIdx="1">
    <p:extLst>
      <p:ext uri="{19B8F6BF-5375-455C-9EA6-DF929625EA0E}">
        <p15:presenceInfo xmlns:p15="http://schemas.microsoft.com/office/powerpoint/2012/main" userId="S::tmakoni@globalpartnership.org::3f80bae8-6fc7-4bb9-b693-4baac8057221" providerId="AD"/>
      </p:ext>
    </p:extLst>
  </p:cmAuthor>
  <p:cmAuthor id="3" name="Raphaelle Martinez" initials="RM" lastIdx="4" clrIdx="2">
    <p:extLst>
      <p:ext uri="{19B8F6BF-5375-455C-9EA6-DF929625EA0E}">
        <p15:presenceInfo xmlns:p15="http://schemas.microsoft.com/office/powerpoint/2012/main" userId="S::rmartinez3@globalpartnership.org::4b97d8d7-68fd-4f4d-86e4-d0361cb99d23" providerId="AD"/>
      </p:ext>
    </p:extLst>
  </p:cmAuthor>
  <p:cmAuthor id="4" name="Margarita Focas Licht" initials="MFL" lastIdx="40" clrIdx="3">
    <p:extLst>
      <p:ext uri="{19B8F6BF-5375-455C-9EA6-DF929625EA0E}">
        <p15:presenceInfo xmlns:p15="http://schemas.microsoft.com/office/powerpoint/2012/main" userId="S::mlicht@globalpartnership.org::a0816d9f-83d4-47d3-bffa-66545ef2fb05" providerId="AD"/>
      </p:ext>
    </p:extLst>
  </p:cmAuthor>
  <p:cmAuthor id="5" name="Judith Friedman" initials="JF" lastIdx="9" clrIdx="4">
    <p:extLst>
      <p:ext uri="{19B8F6BF-5375-455C-9EA6-DF929625EA0E}">
        <p15:presenceInfo xmlns:p15="http://schemas.microsoft.com/office/powerpoint/2012/main" userId="6c8b6407831f02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A8A"/>
    <a:srgbClr val="ED7D31"/>
    <a:srgbClr val="90288E"/>
    <a:srgbClr val="443D87"/>
    <a:srgbClr val="101B6A"/>
    <a:srgbClr val="6DD9C7"/>
    <a:srgbClr val="ED7D00"/>
    <a:srgbClr val="548235"/>
    <a:srgbClr val="ABABAB"/>
    <a:srgbClr val="2F7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74270" autoAdjust="0"/>
  </p:normalViewPr>
  <p:slideViewPr>
    <p:cSldViewPr snapToGrid="0">
      <p:cViewPr varScale="1">
        <p:scale>
          <a:sx n="46" d="100"/>
          <a:sy n="46" d="100"/>
        </p:scale>
        <p:origin x="13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Summary</a:t>
            </a:r>
            <a:r>
              <a:rPr lang="en-US" sz="2800" b="1" baseline="0"/>
              <a:t> of Assessment Results by Sub-Category</a:t>
            </a:r>
            <a:endParaRPr lang="en-US" sz="2800" b="1"/>
          </a:p>
        </c:rich>
      </c:tx>
      <c:layout>
        <c:manualLayout>
          <c:xMode val="edge"/>
          <c:yMode val="edge"/>
          <c:x val="0.21428239829396326"/>
          <c:y val="2.0392822923181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14574656707239"/>
          <c:y val="9.499295684466641E-2"/>
          <c:w val="0.56859724151880264"/>
          <c:h val="0.858398597217222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9028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34-4522-94FD-F4E57A2B9E93}"/>
              </c:ext>
            </c:extLst>
          </c:dPt>
          <c:dPt>
            <c:idx val="7"/>
            <c:invertIfNegative val="0"/>
            <c:bubble3D val="0"/>
            <c:spPr>
              <a:solidFill>
                <a:srgbClr val="9028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34-4522-94FD-F4E57A2B9E93}"/>
              </c:ext>
            </c:extLst>
          </c:dPt>
          <c:dPt>
            <c:idx val="8"/>
            <c:invertIfNegative val="0"/>
            <c:bubble3D val="0"/>
            <c:spPr>
              <a:solidFill>
                <a:srgbClr val="9028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34-4522-94FD-F4E57A2B9E93}"/>
              </c:ext>
            </c:extLst>
          </c:dPt>
          <c:dPt>
            <c:idx val="9"/>
            <c:invertIfNegative val="0"/>
            <c:bubble3D val="0"/>
            <c:spPr>
              <a:solidFill>
                <a:srgbClr val="9028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34-4522-94FD-F4E57A2B9E93}"/>
              </c:ext>
            </c:extLst>
          </c:dPt>
          <c:dPt>
            <c:idx val="10"/>
            <c:invertIfNegative val="0"/>
            <c:bubble3D val="0"/>
            <c:spPr>
              <a:solidFill>
                <a:srgbClr val="9028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734-4522-94FD-F4E57A2B9E93}"/>
              </c:ext>
            </c:extLst>
          </c:dPt>
          <c:dPt>
            <c:idx val="1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734-4522-94FD-F4E57A2B9E93}"/>
              </c:ext>
            </c:extLst>
          </c:dPt>
          <c:dPt>
            <c:idx val="12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734-4522-94FD-F4E57A2B9E93}"/>
              </c:ext>
            </c:extLst>
          </c:dPt>
          <c:cat>
            <c:strRef>
              <c:f>Dataset!$H$6:$H$18</c:f>
              <c:strCache>
                <c:ptCount val="13"/>
                <c:pt idx="0">
                  <c:v>Supporting policy development, implementation and monitoring</c:v>
                </c:pt>
                <c:pt idx="1">
                  <c:v>Addressing domestic and external financing and resource use</c:v>
                </c:pt>
                <c:pt idx="2">
                  <c:v>Promoting harmonization and alignment</c:v>
                </c:pt>
                <c:pt idx="3">
                  <c:v>Fostering mutual accountability for results</c:v>
                </c:pt>
                <c:pt idx="4">
                  <c:v>Other functions</c:v>
                </c:pt>
                <c:pt idx="5">
                  <c:v> Added value of LEG functions</c:v>
                </c:pt>
                <c:pt idx="6">
                  <c:v>Clarity of mandate, functions and objectives</c:v>
                </c:pt>
                <c:pt idx="7">
                  <c:v>Inclusion and engagement </c:v>
                </c:pt>
                <c:pt idx="8">
                  <c:v>Governance arrangements</c:v>
                </c:pt>
                <c:pt idx="9">
                  <c:v>Working arrangements</c:v>
                </c:pt>
                <c:pt idx="10">
                  <c:v>Monitoring of LEG performance and learning</c:v>
                </c:pt>
                <c:pt idx="11">
                  <c:v>Government leadership and partner ownership</c:v>
                </c:pt>
                <c:pt idx="12">
                  <c:v>Healthy partnership dynamics </c:v>
                </c:pt>
              </c:strCache>
            </c:strRef>
          </c:cat>
          <c:val>
            <c:numRef>
              <c:f>Dataset!$I$6:$I$18</c:f>
              <c:numCache>
                <c:formatCode>0.0</c:formatCode>
                <c:ptCount val="13"/>
                <c:pt idx="0">
                  <c:v>4</c:v>
                </c:pt>
                <c:pt idx="1">
                  <c:v>1.2</c:v>
                </c:pt>
                <c:pt idx="2">
                  <c:v>2.5</c:v>
                </c:pt>
                <c:pt idx="3">
                  <c:v>3.3333333333333335</c:v>
                </c:pt>
                <c:pt idx="4">
                  <c:v>5</c:v>
                </c:pt>
                <c:pt idx="5">
                  <c:v>3</c:v>
                </c:pt>
                <c:pt idx="6">
                  <c:v>2.25</c:v>
                </c:pt>
                <c:pt idx="7">
                  <c:v>1.6666666666666667</c:v>
                </c:pt>
                <c:pt idx="8">
                  <c:v>5</c:v>
                </c:pt>
                <c:pt idx="9">
                  <c:v>2</c:v>
                </c:pt>
                <c:pt idx="10">
                  <c:v>1</c:v>
                </c:pt>
                <c:pt idx="11">
                  <c:v>4.166666666666667</c:v>
                </c:pt>
                <c:pt idx="12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734-4522-94FD-F4E57A2B9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197033071"/>
        <c:axId val="1315435631"/>
      </c:barChart>
      <c:catAx>
        <c:axId val="11970330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435631"/>
        <c:crosses val="autoZero"/>
        <c:auto val="1"/>
        <c:lblAlgn val="ctr"/>
        <c:lblOffset val="100"/>
        <c:noMultiLvlLbl val="0"/>
      </c:catAx>
      <c:valAx>
        <c:axId val="1315435631"/>
        <c:scaling>
          <c:orientation val="minMax"/>
          <c:max val="5"/>
          <c:min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703307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>
        <a:lumMod val="85000"/>
      </a:sys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D4420-D673-4794-A37A-4C904BBD26D0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52CF29-5579-40D6-8A00-B1FDA36677DB}">
      <dgm:prSet phldrT="[Text]" custT="1"/>
      <dgm:spPr>
        <a:solidFill>
          <a:schemeClr val="tx1"/>
        </a:solidFill>
      </dgm:spPr>
      <dgm:t>
        <a:bodyPr/>
        <a:lstStyle/>
        <a:p>
          <a:pPr marL="115888" indent="0" algn="l">
            <a:lnSpc>
              <a:spcPct val="100000"/>
            </a:lnSpc>
            <a:spcAft>
              <a:spcPts val="0"/>
            </a:spcAft>
          </a:pPr>
          <a:endParaRPr lang="en-US" sz="1400" dirty="0"/>
        </a:p>
        <a:p>
          <a:pPr marL="0" algn="l">
            <a:lnSpc>
              <a:spcPct val="90000"/>
            </a:lnSpc>
            <a:spcAft>
              <a:spcPct val="35000"/>
            </a:spcAft>
          </a:pPr>
          <a:endParaRPr lang="en-US" sz="1400" dirty="0"/>
        </a:p>
      </dgm:t>
    </dgm:pt>
    <dgm:pt modelId="{631CE998-75EC-4203-81D8-785C4C617C39}" type="parTrans" cxnId="{CDCBE54A-D74B-456D-A265-9239B3672E26}">
      <dgm:prSet/>
      <dgm:spPr/>
      <dgm:t>
        <a:bodyPr/>
        <a:lstStyle/>
        <a:p>
          <a:endParaRPr lang="en-US" sz="1400"/>
        </a:p>
      </dgm:t>
    </dgm:pt>
    <dgm:pt modelId="{E2D2F1EE-B9F6-44C9-A8CA-9AD5F92D30E5}" type="sibTrans" cxnId="{CDCBE54A-D74B-456D-A265-9239B3672E26}">
      <dgm:prSet/>
      <dgm:spPr/>
      <dgm:t>
        <a:bodyPr/>
        <a:lstStyle/>
        <a:p>
          <a:endParaRPr lang="en-US" sz="1400"/>
        </a:p>
      </dgm:t>
    </dgm:pt>
    <dgm:pt modelId="{E5A80552-FB99-4A80-9F5F-8405BE5572B3}">
      <dgm:prSet phldrT="[Text]" custT="1"/>
      <dgm:spPr>
        <a:solidFill>
          <a:schemeClr val="bg1"/>
        </a:solidFill>
      </dgm:spPr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n-US" sz="1400" dirty="0">
            <a:solidFill>
              <a:schemeClr val="tx1"/>
            </a:solidFill>
          </a:endParaRPr>
        </a:p>
      </dgm:t>
    </dgm:pt>
    <dgm:pt modelId="{7E4D19A2-B38E-447D-948D-28CF8053A395}" type="sibTrans" cxnId="{1B262F7D-7AC1-41DF-AF15-E643EBEC895F}">
      <dgm:prSet/>
      <dgm:spPr/>
      <dgm:t>
        <a:bodyPr/>
        <a:lstStyle/>
        <a:p>
          <a:endParaRPr lang="en-US" sz="1400"/>
        </a:p>
      </dgm:t>
    </dgm:pt>
    <dgm:pt modelId="{2F37161B-B09F-495A-A2F4-779B12FE027A}" type="parTrans" cxnId="{1B262F7D-7AC1-41DF-AF15-E643EBEC895F}">
      <dgm:prSet/>
      <dgm:spPr/>
      <dgm:t>
        <a:bodyPr/>
        <a:lstStyle/>
        <a:p>
          <a:endParaRPr lang="en-US" sz="1400"/>
        </a:p>
      </dgm:t>
    </dgm:pt>
    <dgm:pt modelId="{29F86D04-C6BE-4E35-9EA1-43231D56A9B3}" type="pres">
      <dgm:prSet presAssocID="{C21D4420-D673-4794-A37A-4C904BBD26D0}" presName="compositeShape" presStyleCnt="0">
        <dgm:presLayoutVars>
          <dgm:chMax val="7"/>
          <dgm:dir/>
          <dgm:resizeHandles val="exact"/>
        </dgm:presLayoutVars>
      </dgm:prSet>
      <dgm:spPr/>
    </dgm:pt>
    <dgm:pt modelId="{FF157B6D-F1FC-4233-98E0-668638C3D40B}" type="pres">
      <dgm:prSet presAssocID="{C21D4420-D673-4794-A37A-4C904BBD26D0}" presName="wedge1" presStyleLbl="node1" presStyleIdx="0" presStyleCnt="2" custScaleX="129587" custScaleY="119047"/>
      <dgm:spPr/>
    </dgm:pt>
    <dgm:pt modelId="{D788647B-DBE6-4706-9EFC-12F6A6D58AE0}" type="pres">
      <dgm:prSet presAssocID="{C21D4420-D673-4794-A37A-4C904BBD26D0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A0D312D0-2E02-4A72-B0AA-F633FD80EF0D}" type="pres">
      <dgm:prSet presAssocID="{C21D4420-D673-4794-A37A-4C904BBD26D0}" presName="wedge2" presStyleLbl="node1" presStyleIdx="1" presStyleCnt="2" custScaleX="133154" custScaleY="119047" custLinFactNeighborX="1471" custLinFactNeighborY="168"/>
      <dgm:spPr/>
    </dgm:pt>
    <dgm:pt modelId="{9B42D6E8-2488-4776-BCA0-D328FFFF7484}" type="pres">
      <dgm:prSet presAssocID="{C21D4420-D673-4794-A37A-4C904BBD26D0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3548F946-9B95-4510-9A10-0EE72320DDCC}" type="presOf" srcId="{E052CF29-5579-40D6-8A00-B1FDA36677DB}" destId="{D788647B-DBE6-4706-9EFC-12F6A6D58AE0}" srcOrd="1" destOrd="0" presId="urn:microsoft.com/office/officeart/2005/8/layout/chart3"/>
    <dgm:cxn modelId="{CDCBE54A-D74B-456D-A265-9239B3672E26}" srcId="{C21D4420-D673-4794-A37A-4C904BBD26D0}" destId="{E052CF29-5579-40D6-8A00-B1FDA36677DB}" srcOrd="0" destOrd="0" parTransId="{631CE998-75EC-4203-81D8-785C4C617C39}" sibTransId="{E2D2F1EE-B9F6-44C9-A8CA-9AD5F92D30E5}"/>
    <dgm:cxn modelId="{A886D179-A60D-4429-9571-5EF174702CAE}" type="presOf" srcId="{E5A80552-FB99-4A80-9F5F-8405BE5572B3}" destId="{9B42D6E8-2488-4776-BCA0-D328FFFF7484}" srcOrd="1" destOrd="0" presId="urn:microsoft.com/office/officeart/2005/8/layout/chart3"/>
    <dgm:cxn modelId="{1B262F7D-7AC1-41DF-AF15-E643EBEC895F}" srcId="{C21D4420-D673-4794-A37A-4C904BBD26D0}" destId="{E5A80552-FB99-4A80-9F5F-8405BE5572B3}" srcOrd="1" destOrd="0" parTransId="{2F37161B-B09F-495A-A2F4-779B12FE027A}" sibTransId="{7E4D19A2-B38E-447D-948D-28CF8053A395}"/>
    <dgm:cxn modelId="{72F05B7D-436C-4D13-8A9D-1722FC1622A5}" type="presOf" srcId="{C21D4420-D673-4794-A37A-4C904BBD26D0}" destId="{29F86D04-C6BE-4E35-9EA1-43231D56A9B3}" srcOrd="0" destOrd="0" presId="urn:microsoft.com/office/officeart/2005/8/layout/chart3"/>
    <dgm:cxn modelId="{5EA73599-40FA-47C8-8DF6-FA955E26ADDA}" type="presOf" srcId="{E052CF29-5579-40D6-8A00-B1FDA36677DB}" destId="{FF157B6D-F1FC-4233-98E0-668638C3D40B}" srcOrd="0" destOrd="0" presId="urn:microsoft.com/office/officeart/2005/8/layout/chart3"/>
    <dgm:cxn modelId="{D961EADA-567C-4CBE-A6CA-AE488DFCA90D}" type="presOf" srcId="{E5A80552-FB99-4A80-9F5F-8405BE5572B3}" destId="{A0D312D0-2E02-4A72-B0AA-F633FD80EF0D}" srcOrd="0" destOrd="0" presId="urn:microsoft.com/office/officeart/2005/8/layout/chart3"/>
    <dgm:cxn modelId="{4BF776F2-B460-4859-AF6A-6D28C0509F97}" type="presParOf" srcId="{29F86D04-C6BE-4E35-9EA1-43231D56A9B3}" destId="{FF157B6D-F1FC-4233-98E0-668638C3D40B}" srcOrd="0" destOrd="0" presId="urn:microsoft.com/office/officeart/2005/8/layout/chart3"/>
    <dgm:cxn modelId="{328BC8E4-6839-4894-8672-58BA9F2F1BE0}" type="presParOf" srcId="{29F86D04-C6BE-4E35-9EA1-43231D56A9B3}" destId="{D788647B-DBE6-4706-9EFC-12F6A6D58AE0}" srcOrd="1" destOrd="0" presId="urn:microsoft.com/office/officeart/2005/8/layout/chart3"/>
    <dgm:cxn modelId="{39DD6641-D277-4C00-9E1E-0E97BD9A8872}" type="presParOf" srcId="{29F86D04-C6BE-4E35-9EA1-43231D56A9B3}" destId="{A0D312D0-2E02-4A72-B0AA-F633FD80EF0D}" srcOrd="2" destOrd="0" presId="urn:microsoft.com/office/officeart/2005/8/layout/chart3"/>
    <dgm:cxn modelId="{DC5D4719-59B6-47F6-90C9-28F3FB011168}" type="presParOf" srcId="{29F86D04-C6BE-4E35-9EA1-43231D56A9B3}" destId="{9B42D6E8-2488-4776-BCA0-D328FFFF7484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1D4420-D673-4794-A37A-4C904BBD26D0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F86D04-C6BE-4E35-9EA1-43231D56A9B3}" type="pres">
      <dgm:prSet presAssocID="{C21D4420-D673-4794-A37A-4C904BBD26D0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72F05B7D-436C-4D13-8A9D-1722FC1622A5}" type="presOf" srcId="{C21D4420-D673-4794-A37A-4C904BBD26D0}" destId="{29F86D04-C6BE-4E35-9EA1-43231D56A9B3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1D4420-D673-4794-A37A-4C904BBD26D0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52CF29-5579-40D6-8A00-B1FDA36677DB}">
      <dgm:prSet phldrT="[Text]" custT="1"/>
      <dgm:spPr>
        <a:solidFill>
          <a:schemeClr val="tx1"/>
        </a:solidFill>
      </dgm:spPr>
      <dgm:t>
        <a:bodyPr/>
        <a:lstStyle/>
        <a:p>
          <a:pPr marL="115888" indent="0" algn="l">
            <a:lnSpc>
              <a:spcPct val="100000"/>
            </a:lnSpc>
            <a:spcAft>
              <a:spcPts val="0"/>
            </a:spcAft>
          </a:pPr>
          <a:endParaRPr lang="en-US" sz="1400" dirty="0"/>
        </a:p>
        <a:p>
          <a:pPr marL="0" algn="l">
            <a:lnSpc>
              <a:spcPct val="90000"/>
            </a:lnSpc>
            <a:spcAft>
              <a:spcPct val="35000"/>
            </a:spcAft>
          </a:pPr>
          <a:endParaRPr lang="en-US" sz="1400" dirty="0"/>
        </a:p>
      </dgm:t>
    </dgm:pt>
    <dgm:pt modelId="{631CE998-75EC-4203-81D8-785C4C617C39}" type="parTrans" cxnId="{CDCBE54A-D74B-456D-A265-9239B3672E26}">
      <dgm:prSet/>
      <dgm:spPr/>
      <dgm:t>
        <a:bodyPr/>
        <a:lstStyle/>
        <a:p>
          <a:endParaRPr lang="en-US" sz="1400"/>
        </a:p>
      </dgm:t>
    </dgm:pt>
    <dgm:pt modelId="{E2D2F1EE-B9F6-44C9-A8CA-9AD5F92D30E5}" type="sibTrans" cxnId="{CDCBE54A-D74B-456D-A265-9239B3672E26}">
      <dgm:prSet/>
      <dgm:spPr/>
      <dgm:t>
        <a:bodyPr/>
        <a:lstStyle/>
        <a:p>
          <a:endParaRPr lang="en-US" sz="1400"/>
        </a:p>
      </dgm:t>
    </dgm:pt>
    <dgm:pt modelId="{E5A80552-FB99-4A80-9F5F-8405BE5572B3}">
      <dgm:prSet phldrT="[Text]" custT="1"/>
      <dgm:spPr>
        <a:solidFill>
          <a:schemeClr val="bg1"/>
        </a:solidFill>
      </dgm:spPr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en-US" sz="1400" dirty="0">
            <a:solidFill>
              <a:schemeClr val="tx1"/>
            </a:solidFill>
          </a:endParaRPr>
        </a:p>
      </dgm:t>
    </dgm:pt>
    <dgm:pt modelId="{7E4D19A2-B38E-447D-948D-28CF8053A395}" type="sibTrans" cxnId="{1B262F7D-7AC1-41DF-AF15-E643EBEC895F}">
      <dgm:prSet/>
      <dgm:spPr/>
      <dgm:t>
        <a:bodyPr/>
        <a:lstStyle/>
        <a:p>
          <a:endParaRPr lang="en-US" sz="1400"/>
        </a:p>
      </dgm:t>
    </dgm:pt>
    <dgm:pt modelId="{2F37161B-B09F-495A-A2F4-779B12FE027A}" type="parTrans" cxnId="{1B262F7D-7AC1-41DF-AF15-E643EBEC895F}">
      <dgm:prSet/>
      <dgm:spPr/>
      <dgm:t>
        <a:bodyPr/>
        <a:lstStyle/>
        <a:p>
          <a:endParaRPr lang="en-US" sz="1400"/>
        </a:p>
      </dgm:t>
    </dgm:pt>
    <dgm:pt modelId="{29F86D04-C6BE-4E35-9EA1-43231D56A9B3}" type="pres">
      <dgm:prSet presAssocID="{C21D4420-D673-4794-A37A-4C904BBD26D0}" presName="compositeShape" presStyleCnt="0">
        <dgm:presLayoutVars>
          <dgm:chMax val="7"/>
          <dgm:dir/>
          <dgm:resizeHandles val="exact"/>
        </dgm:presLayoutVars>
      </dgm:prSet>
      <dgm:spPr/>
    </dgm:pt>
    <dgm:pt modelId="{FF157B6D-F1FC-4233-98E0-668638C3D40B}" type="pres">
      <dgm:prSet presAssocID="{C21D4420-D673-4794-A37A-4C904BBD26D0}" presName="wedge1" presStyleLbl="node1" presStyleIdx="0" presStyleCnt="2" custScaleX="129587" custScaleY="119047"/>
      <dgm:spPr/>
    </dgm:pt>
    <dgm:pt modelId="{D788647B-DBE6-4706-9EFC-12F6A6D58AE0}" type="pres">
      <dgm:prSet presAssocID="{C21D4420-D673-4794-A37A-4C904BBD26D0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A0D312D0-2E02-4A72-B0AA-F633FD80EF0D}" type="pres">
      <dgm:prSet presAssocID="{C21D4420-D673-4794-A37A-4C904BBD26D0}" presName="wedge2" presStyleLbl="node1" presStyleIdx="1" presStyleCnt="2" custScaleX="133154" custScaleY="119047" custLinFactNeighborX="1193" custLinFactNeighborY="0"/>
      <dgm:spPr/>
    </dgm:pt>
    <dgm:pt modelId="{9B42D6E8-2488-4776-BCA0-D328FFFF7484}" type="pres">
      <dgm:prSet presAssocID="{C21D4420-D673-4794-A37A-4C904BBD26D0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3548F946-9B95-4510-9A10-0EE72320DDCC}" type="presOf" srcId="{E052CF29-5579-40D6-8A00-B1FDA36677DB}" destId="{D788647B-DBE6-4706-9EFC-12F6A6D58AE0}" srcOrd="1" destOrd="0" presId="urn:microsoft.com/office/officeart/2005/8/layout/chart3"/>
    <dgm:cxn modelId="{CDCBE54A-D74B-456D-A265-9239B3672E26}" srcId="{C21D4420-D673-4794-A37A-4C904BBD26D0}" destId="{E052CF29-5579-40D6-8A00-B1FDA36677DB}" srcOrd="0" destOrd="0" parTransId="{631CE998-75EC-4203-81D8-785C4C617C39}" sibTransId="{E2D2F1EE-B9F6-44C9-A8CA-9AD5F92D30E5}"/>
    <dgm:cxn modelId="{A886D179-A60D-4429-9571-5EF174702CAE}" type="presOf" srcId="{E5A80552-FB99-4A80-9F5F-8405BE5572B3}" destId="{9B42D6E8-2488-4776-BCA0-D328FFFF7484}" srcOrd="1" destOrd="0" presId="urn:microsoft.com/office/officeart/2005/8/layout/chart3"/>
    <dgm:cxn modelId="{1B262F7D-7AC1-41DF-AF15-E643EBEC895F}" srcId="{C21D4420-D673-4794-A37A-4C904BBD26D0}" destId="{E5A80552-FB99-4A80-9F5F-8405BE5572B3}" srcOrd="1" destOrd="0" parTransId="{2F37161B-B09F-495A-A2F4-779B12FE027A}" sibTransId="{7E4D19A2-B38E-447D-948D-28CF8053A395}"/>
    <dgm:cxn modelId="{72F05B7D-436C-4D13-8A9D-1722FC1622A5}" type="presOf" srcId="{C21D4420-D673-4794-A37A-4C904BBD26D0}" destId="{29F86D04-C6BE-4E35-9EA1-43231D56A9B3}" srcOrd="0" destOrd="0" presId="urn:microsoft.com/office/officeart/2005/8/layout/chart3"/>
    <dgm:cxn modelId="{5EA73599-40FA-47C8-8DF6-FA955E26ADDA}" type="presOf" srcId="{E052CF29-5579-40D6-8A00-B1FDA36677DB}" destId="{FF157B6D-F1FC-4233-98E0-668638C3D40B}" srcOrd="0" destOrd="0" presId="urn:microsoft.com/office/officeart/2005/8/layout/chart3"/>
    <dgm:cxn modelId="{D961EADA-567C-4CBE-A6CA-AE488DFCA90D}" type="presOf" srcId="{E5A80552-FB99-4A80-9F5F-8405BE5572B3}" destId="{A0D312D0-2E02-4A72-B0AA-F633FD80EF0D}" srcOrd="0" destOrd="0" presId="urn:microsoft.com/office/officeart/2005/8/layout/chart3"/>
    <dgm:cxn modelId="{4BF776F2-B460-4859-AF6A-6D28C0509F97}" type="presParOf" srcId="{29F86D04-C6BE-4E35-9EA1-43231D56A9B3}" destId="{FF157B6D-F1FC-4233-98E0-668638C3D40B}" srcOrd="0" destOrd="0" presId="urn:microsoft.com/office/officeart/2005/8/layout/chart3"/>
    <dgm:cxn modelId="{328BC8E4-6839-4894-8672-58BA9F2F1BE0}" type="presParOf" srcId="{29F86D04-C6BE-4E35-9EA1-43231D56A9B3}" destId="{D788647B-DBE6-4706-9EFC-12F6A6D58AE0}" srcOrd="1" destOrd="0" presId="urn:microsoft.com/office/officeart/2005/8/layout/chart3"/>
    <dgm:cxn modelId="{39DD6641-D277-4C00-9E1E-0E97BD9A8872}" type="presParOf" srcId="{29F86D04-C6BE-4E35-9EA1-43231D56A9B3}" destId="{A0D312D0-2E02-4A72-B0AA-F633FD80EF0D}" srcOrd="2" destOrd="0" presId="urn:microsoft.com/office/officeart/2005/8/layout/chart3"/>
    <dgm:cxn modelId="{DC5D4719-59B6-47F6-90C9-28F3FB011168}" type="presParOf" srcId="{29F86D04-C6BE-4E35-9EA1-43231D56A9B3}" destId="{9B42D6E8-2488-4776-BCA0-D328FFFF7484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E0D844-9696-4E5A-88A6-BD3ECD44D76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7342B3-FC82-4222-B4C0-58C951FF78E2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000" b="1" dirty="0"/>
            <a:t>Analyze results and agree on follow-up actions</a:t>
          </a:r>
        </a:p>
      </dgm:t>
    </dgm:pt>
    <dgm:pt modelId="{5DC453F5-379F-45CD-9540-F93E79FE2BD2}" type="parTrans" cxnId="{F7B0AFD5-3078-40AC-9570-1225C30F440C}">
      <dgm:prSet/>
      <dgm:spPr/>
      <dgm:t>
        <a:bodyPr/>
        <a:lstStyle/>
        <a:p>
          <a:endParaRPr lang="en-US" sz="1800"/>
        </a:p>
      </dgm:t>
    </dgm:pt>
    <dgm:pt modelId="{294DFBC9-15EC-437E-AD94-1011B0226334}" type="sibTrans" cxnId="{F7B0AFD5-3078-40AC-9570-1225C30F440C}">
      <dgm:prSet/>
      <dgm:spPr/>
      <dgm:t>
        <a:bodyPr/>
        <a:lstStyle/>
        <a:p>
          <a:endParaRPr lang="en-US" sz="1800"/>
        </a:p>
      </dgm:t>
    </dgm:pt>
    <dgm:pt modelId="{1FB59190-FD46-4E5E-A396-1230B5759F39}">
      <dgm:prSet phldrT="[Text]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en-US" sz="2400" b="1" dirty="0">
              <a:solidFill>
                <a:schemeClr val="tx1"/>
              </a:solidFill>
            </a:rPr>
            <a:t>Entirety</a:t>
          </a:r>
        </a:p>
        <a:p>
          <a:pPr>
            <a:spcAft>
              <a:spcPts val="0"/>
            </a:spcAft>
          </a:pPr>
          <a:r>
            <a:rPr lang="en-US" sz="2400" dirty="0"/>
            <a:t>Use all questions across areas and  both tools </a:t>
          </a:r>
        </a:p>
      </dgm:t>
    </dgm:pt>
    <dgm:pt modelId="{F81A9024-532A-493C-868A-A5E2BF4241D1}" type="parTrans" cxnId="{613819FA-C244-45FB-8795-976036153DEF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 sz="1800"/>
        </a:p>
      </dgm:t>
    </dgm:pt>
    <dgm:pt modelId="{B6E2C1EB-70C3-4CDA-9AE5-F06DD7EB7316}" type="sibTrans" cxnId="{613819FA-C244-45FB-8795-976036153DEF}">
      <dgm:prSet/>
      <dgm:spPr/>
      <dgm:t>
        <a:bodyPr/>
        <a:lstStyle/>
        <a:p>
          <a:endParaRPr lang="en-US" sz="1800"/>
        </a:p>
      </dgm:t>
    </dgm:pt>
    <dgm:pt modelId="{AE53AE0C-6FAC-45A3-9DB5-94C681F59FF4}">
      <dgm:prSet phldrT="[Text]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en-US" sz="2400" b="1" dirty="0">
              <a:solidFill>
                <a:schemeClr val="tx1"/>
              </a:solidFill>
            </a:rPr>
            <a:t>Selected</a:t>
          </a:r>
          <a:endParaRPr lang="en-US" sz="2400" dirty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n-US" sz="2400" dirty="0"/>
            <a:t>Select which tool and/or the core focus areas within each tool</a:t>
          </a:r>
        </a:p>
      </dgm:t>
    </dgm:pt>
    <dgm:pt modelId="{B4187669-FA60-4196-B71A-05ABF305B873}" type="parTrans" cxnId="{BA5519C5-5B37-4BA6-9684-5C95A1AA1E8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 sz="1800"/>
        </a:p>
      </dgm:t>
    </dgm:pt>
    <dgm:pt modelId="{24B56C94-24E6-443E-A048-2D2936EB075C}" type="sibTrans" cxnId="{BA5519C5-5B37-4BA6-9684-5C95A1AA1E88}">
      <dgm:prSet/>
      <dgm:spPr/>
      <dgm:t>
        <a:bodyPr/>
        <a:lstStyle/>
        <a:p>
          <a:endParaRPr lang="en-US" sz="1800"/>
        </a:p>
      </dgm:t>
    </dgm:pt>
    <dgm:pt modelId="{B6AA90F7-91C1-45F9-905A-C9626AB4D212}">
      <dgm:prSet phldrT="[Text]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en-US" sz="2400" b="1" dirty="0">
              <a:solidFill>
                <a:schemeClr val="tx1"/>
              </a:solidFill>
            </a:rPr>
            <a:t>Adapted</a:t>
          </a:r>
        </a:p>
        <a:p>
          <a:pPr>
            <a:spcAft>
              <a:spcPts val="0"/>
            </a:spcAft>
          </a:pPr>
          <a:r>
            <a:rPr lang="en-US" sz="2400" dirty="0">
              <a:solidFill>
                <a:schemeClr val="bg1"/>
              </a:solidFill>
            </a:rPr>
            <a:t>Tailor the tools as relevant</a:t>
          </a:r>
        </a:p>
      </dgm:t>
    </dgm:pt>
    <dgm:pt modelId="{C62BA2C1-9FA0-4161-A3F3-9FD8B2333BBA}" type="parTrans" cxnId="{F3E61A90-23BE-4DE2-851A-2D809549F1A4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 sz="1800"/>
        </a:p>
      </dgm:t>
    </dgm:pt>
    <dgm:pt modelId="{3EA595E8-1AC8-4356-A35B-FEB89882217B}" type="sibTrans" cxnId="{F3E61A90-23BE-4DE2-851A-2D809549F1A4}">
      <dgm:prSet/>
      <dgm:spPr/>
      <dgm:t>
        <a:bodyPr/>
        <a:lstStyle/>
        <a:p>
          <a:endParaRPr lang="en-US" sz="1800"/>
        </a:p>
      </dgm:t>
    </dgm:pt>
    <dgm:pt modelId="{0D8C91C3-1F39-46D3-AA5A-55807F7CC95D}" type="pres">
      <dgm:prSet presAssocID="{85E0D844-9696-4E5A-88A6-BD3ECD44D76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FA077F5-89C3-43E6-B67B-BA2AE825E864}" type="pres">
      <dgm:prSet presAssocID="{407342B3-FC82-4222-B4C0-58C951FF78E2}" presName="centerShape" presStyleLbl="node0" presStyleIdx="0" presStyleCnt="1" custScaleX="92400" custScaleY="87156" custLinFactNeighborX="1147" custLinFactNeighborY="-17430"/>
      <dgm:spPr/>
    </dgm:pt>
    <dgm:pt modelId="{45A7A317-896B-4A7A-976B-12E9D6BB02C5}" type="pres">
      <dgm:prSet presAssocID="{F81A9024-532A-493C-868A-A5E2BF4241D1}" presName="parTrans" presStyleLbl="bgSibTrans2D1" presStyleIdx="0" presStyleCnt="3" custAng="42303" custFlipVert="1" custScaleX="130184" custScaleY="81700" custLinFactNeighborX="-18894" custLinFactNeighborY="360"/>
      <dgm:spPr/>
    </dgm:pt>
    <dgm:pt modelId="{B60F3945-64E4-4FD5-B5DB-DCE663D458E3}" type="pres">
      <dgm:prSet presAssocID="{1FB59190-FD46-4E5E-A396-1230B5759F39}" presName="node" presStyleLbl="node1" presStyleIdx="0" presStyleCnt="3" custScaleX="123470" custScaleY="90070" custRadScaleRad="107731" custRadScaleInc="-28071">
        <dgm:presLayoutVars>
          <dgm:bulletEnabled val="1"/>
        </dgm:presLayoutVars>
      </dgm:prSet>
      <dgm:spPr/>
    </dgm:pt>
    <dgm:pt modelId="{CAA2341D-1F56-47C5-ADDD-C4F63E9A7E07}" type="pres">
      <dgm:prSet presAssocID="{B4187669-FA60-4196-B71A-05ABF305B873}" presName="parTrans" presStyleLbl="bgSibTrans2D1" presStyleIdx="1" presStyleCnt="3" custAng="21413147" custScaleX="151223" custScaleY="78048" custLinFactNeighborX="-9113" custLinFactNeighborY="-35483"/>
      <dgm:spPr/>
    </dgm:pt>
    <dgm:pt modelId="{8C4D1086-E387-4F67-9980-62EF0BD7094F}" type="pres">
      <dgm:prSet presAssocID="{AE53AE0C-6FAC-45A3-9DB5-94C681F59FF4}" presName="node" presStyleLbl="node1" presStyleIdx="1" presStyleCnt="3" custScaleX="160787" custScaleY="78611" custRadScaleRad="105356" custRadScaleInc="5550">
        <dgm:presLayoutVars>
          <dgm:bulletEnabled val="1"/>
        </dgm:presLayoutVars>
      </dgm:prSet>
      <dgm:spPr/>
    </dgm:pt>
    <dgm:pt modelId="{43707B5F-F2E0-4B01-BE8A-660AF62E6BB8}" type="pres">
      <dgm:prSet presAssocID="{C62BA2C1-9FA0-4161-A3F3-9FD8B2333BBA}" presName="parTrans" presStyleLbl="bgSibTrans2D1" presStyleIdx="2" presStyleCnt="3" custAng="21546236" custScaleX="88964" custScaleY="72281" custLinFactNeighborX="-10569" custLinFactNeighborY="1376"/>
      <dgm:spPr/>
    </dgm:pt>
    <dgm:pt modelId="{BC5B2B59-1814-4344-B2AA-75838D1C71E6}" type="pres">
      <dgm:prSet presAssocID="{B6AA90F7-91C1-45F9-905A-C9626AB4D212}" presName="node" presStyleLbl="node1" presStyleIdx="2" presStyleCnt="3" custScaleX="134300" custScaleY="61490" custRadScaleRad="113219" custRadScaleInc="29911">
        <dgm:presLayoutVars>
          <dgm:bulletEnabled val="1"/>
        </dgm:presLayoutVars>
      </dgm:prSet>
      <dgm:spPr/>
    </dgm:pt>
  </dgm:ptLst>
  <dgm:cxnLst>
    <dgm:cxn modelId="{211E3406-62C3-40B8-B184-B95A0F629DFE}" type="presOf" srcId="{C62BA2C1-9FA0-4161-A3F3-9FD8B2333BBA}" destId="{43707B5F-F2E0-4B01-BE8A-660AF62E6BB8}" srcOrd="0" destOrd="0" presId="urn:microsoft.com/office/officeart/2005/8/layout/radial4"/>
    <dgm:cxn modelId="{F692BC3F-FB40-462D-9FB4-179E24A296BD}" type="presOf" srcId="{407342B3-FC82-4222-B4C0-58C951FF78E2}" destId="{8FA077F5-89C3-43E6-B67B-BA2AE825E864}" srcOrd="0" destOrd="0" presId="urn:microsoft.com/office/officeart/2005/8/layout/radial4"/>
    <dgm:cxn modelId="{EE0DDD6F-A53A-4A44-A779-1A518CBCF698}" type="presOf" srcId="{F81A9024-532A-493C-868A-A5E2BF4241D1}" destId="{45A7A317-896B-4A7A-976B-12E9D6BB02C5}" srcOrd="0" destOrd="0" presId="urn:microsoft.com/office/officeart/2005/8/layout/radial4"/>
    <dgm:cxn modelId="{2A75045A-16A8-4FA5-8EFA-3AB7123F7293}" type="presOf" srcId="{AE53AE0C-6FAC-45A3-9DB5-94C681F59FF4}" destId="{8C4D1086-E387-4F67-9980-62EF0BD7094F}" srcOrd="0" destOrd="0" presId="urn:microsoft.com/office/officeart/2005/8/layout/radial4"/>
    <dgm:cxn modelId="{F3E61A90-23BE-4DE2-851A-2D809549F1A4}" srcId="{407342B3-FC82-4222-B4C0-58C951FF78E2}" destId="{B6AA90F7-91C1-45F9-905A-C9626AB4D212}" srcOrd="2" destOrd="0" parTransId="{C62BA2C1-9FA0-4161-A3F3-9FD8B2333BBA}" sibTransId="{3EA595E8-1AC8-4356-A35B-FEB89882217B}"/>
    <dgm:cxn modelId="{29B509A8-CCDB-4EE1-9CFC-94B54BBDCB5C}" type="presOf" srcId="{1FB59190-FD46-4E5E-A396-1230B5759F39}" destId="{B60F3945-64E4-4FD5-B5DB-DCE663D458E3}" srcOrd="0" destOrd="0" presId="urn:microsoft.com/office/officeart/2005/8/layout/radial4"/>
    <dgm:cxn modelId="{D70D0CB7-6074-4663-91D0-6B00112CBC86}" type="presOf" srcId="{85E0D844-9696-4E5A-88A6-BD3ECD44D76C}" destId="{0D8C91C3-1F39-46D3-AA5A-55807F7CC95D}" srcOrd="0" destOrd="0" presId="urn:microsoft.com/office/officeart/2005/8/layout/radial4"/>
    <dgm:cxn modelId="{BA5519C5-5B37-4BA6-9684-5C95A1AA1E88}" srcId="{407342B3-FC82-4222-B4C0-58C951FF78E2}" destId="{AE53AE0C-6FAC-45A3-9DB5-94C681F59FF4}" srcOrd="1" destOrd="0" parTransId="{B4187669-FA60-4196-B71A-05ABF305B873}" sibTransId="{24B56C94-24E6-443E-A048-2D2936EB075C}"/>
    <dgm:cxn modelId="{F7B0AFD5-3078-40AC-9570-1225C30F440C}" srcId="{85E0D844-9696-4E5A-88A6-BD3ECD44D76C}" destId="{407342B3-FC82-4222-B4C0-58C951FF78E2}" srcOrd="0" destOrd="0" parTransId="{5DC453F5-379F-45CD-9540-F93E79FE2BD2}" sibTransId="{294DFBC9-15EC-437E-AD94-1011B0226334}"/>
    <dgm:cxn modelId="{B21D1ADC-5C4F-46A1-9338-85C44E07DF5D}" type="presOf" srcId="{B6AA90F7-91C1-45F9-905A-C9626AB4D212}" destId="{BC5B2B59-1814-4344-B2AA-75838D1C71E6}" srcOrd="0" destOrd="0" presId="urn:microsoft.com/office/officeart/2005/8/layout/radial4"/>
    <dgm:cxn modelId="{2D0AC2E2-CE7F-4C06-BED7-7EAB651B0B40}" type="presOf" srcId="{B4187669-FA60-4196-B71A-05ABF305B873}" destId="{CAA2341D-1F56-47C5-ADDD-C4F63E9A7E07}" srcOrd="0" destOrd="0" presId="urn:microsoft.com/office/officeart/2005/8/layout/radial4"/>
    <dgm:cxn modelId="{613819FA-C244-45FB-8795-976036153DEF}" srcId="{407342B3-FC82-4222-B4C0-58C951FF78E2}" destId="{1FB59190-FD46-4E5E-A396-1230B5759F39}" srcOrd="0" destOrd="0" parTransId="{F81A9024-532A-493C-868A-A5E2BF4241D1}" sibTransId="{B6E2C1EB-70C3-4CDA-9AE5-F06DD7EB7316}"/>
    <dgm:cxn modelId="{B751EE84-7B78-44C5-AB6A-DBD5E2802478}" type="presParOf" srcId="{0D8C91C3-1F39-46D3-AA5A-55807F7CC95D}" destId="{8FA077F5-89C3-43E6-B67B-BA2AE825E864}" srcOrd="0" destOrd="0" presId="urn:microsoft.com/office/officeart/2005/8/layout/radial4"/>
    <dgm:cxn modelId="{3631276F-5685-46A3-AE7C-5A46B85F95A8}" type="presParOf" srcId="{0D8C91C3-1F39-46D3-AA5A-55807F7CC95D}" destId="{45A7A317-896B-4A7A-976B-12E9D6BB02C5}" srcOrd="1" destOrd="0" presId="urn:microsoft.com/office/officeart/2005/8/layout/radial4"/>
    <dgm:cxn modelId="{8CCDD193-2A12-45BF-9B3A-EA641101564F}" type="presParOf" srcId="{0D8C91C3-1F39-46D3-AA5A-55807F7CC95D}" destId="{B60F3945-64E4-4FD5-B5DB-DCE663D458E3}" srcOrd="2" destOrd="0" presId="urn:microsoft.com/office/officeart/2005/8/layout/radial4"/>
    <dgm:cxn modelId="{BFC610F3-39D5-4397-922F-8CED01CBC042}" type="presParOf" srcId="{0D8C91C3-1F39-46D3-AA5A-55807F7CC95D}" destId="{CAA2341D-1F56-47C5-ADDD-C4F63E9A7E07}" srcOrd="3" destOrd="0" presId="urn:microsoft.com/office/officeart/2005/8/layout/radial4"/>
    <dgm:cxn modelId="{55EA8603-B655-4538-BC85-C6CE98D94F43}" type="presParOf" srcId="{0D8C91C3-1F39-46D3-AA5A-55807F7CC95D}" destId="{8C4D1086-E387-4F67-9980-62EF0BD7094F}" srcOrd="4" destOrd="0" presId="urn:microsoft.com/office/officeart/2005/8/layout/radial4"/>
    <dgm:cxn modelId="{C847B74D-CFD4-403C-B38C-61BD14CB027E}" type="presParOf" srcId="{0D8C91C3-1F39-46D3-AA5A-55807F7CC95D}" destId="{43707B5F-F2E0-4B01-BE8A-660AF62E6BB8}" srcOrd="5" destOrd="0" presId="urn:microsoft.com/office/officeart/2005/8/layout/radial4"/>
    <dgm:cxn modelId="{41908951-452D-479D-B6BA-A352B122E362}" type="presParOf" srcId="{0D8C91C3-1F39-46D3-AA5A-55807F7CC95D}" destId="{BC5B2B59-1814-4344-B2AA-75838D1C71E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E0D844-9696-4E5A-88A6-BD3ECD44D76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7342B3-FC82-4222-B4C0-58C951FF78E2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Share and discuss  results with the whole LEG</a:t>
          </a:r>
        </a:p>
      </dgm:t>
    </dgm:pt>
    <dgm:pt modelId="{5DC453F5-379F-45CD-9540-F93E79FE2BD2}" type="parTrans" cxnId="{F7B0AFD5-3078-40AC-9570-1225C30F440C}">
      <dgm:prSet/>
      <dgm:spPr/>
      <dgm:t>
        <a:bodyPr/>
        <a:lstStyle/>
        <a:p>
          <a:endParaRPr lang="en-US" sz="1800"/>
        </a:p>
      </dgm:t>
    </dgm:pt>
    <dgm:pt modelId="{294DFBC9-15EC-437E-AD94-1011B0226334}" type="sibTrans" cxnId="{F7B0AFD5-3078-40AC-9570-1225C30F440C}">
      <dgm:prSet/>
      <dgm:spPr/>
      <dgm:t>
        <a:bodyPr/>
        <a:lstStyle/>
        <a:p>
          <a:endParaRPr lang="en-US" sz="1800"/>
        </a:p>
      </dgm:t>
    </dgm:pt>
    <dgm:pt modelId="{1FB59190-FD46-4E5E-A396-1230B5759F39}">
      <dgm:prSet phldrT="[Text]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en-US" sz="2400" b="1" dirty="0">
              <a:solidFill>
                <a:schemeClr val="tx1"/>
              </a:solidFill>
            </a:rPr>
            <a:t>Collectively</a:t>
          </a:r>
          <a:r>
            <a:rPr lang="en-US" sz="2400" dirty="0"/>
            <a:t> Complete assessment together as a LEG </a:t>
          </a:r>
        </a:p>
      </dgm:t>
    </dgm:pt>
    <dgm:pt modelId="{F81A9024-532A-493C-868A-A5E2BF4241D1}" type="parTrans" cxnId="{613819FA-C244-45FB-8795-976036153DEF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 sz="1800"/>
        </a:p>
      </dgm:t>
    </dgm:pt>
    <dgm:pt modelId="{B6E2C1EB-70C3-4CDA-9AE5-F06DD7EB7316}" type="sibTrans" cxnId="{613819FA-C244-45FB-8795-976036153DEF}">
      <dgm:prSet/>
      <dgm:spPr/>
      <dgm:t>
        <a:bodyPr/>
        <a:lstStyle/>
        <a:p>
          <a:endParaRPr lang="en-US" sz="1800"/>
        </a:p>
      </dgm:t>
    </dgm:pt>
    <dgm:pt modelId="{AE53AE0C-6FAC-45A3-9DB5-94C681F59FF4}">
      <dgm:prSet phldrT="[Text]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en-US" sz="2400" b="1" dirty="0">
              <a:solidFill>
                <a:schemeClr val="tx1"/>
              </a:solidFill>
            </a:rPr>
            <a:t>Small group:</a:t>
          </a:r>
        </a:p>
        <a:p>
          <a:pPr>
            <a:spcAft>
              <a:spcPts val="0"/>
            </a:spcAft>
          </a:pPr>
          <a:r>
            <a:rPr lang="en-US" sz="2400" dirty="0"/>
            <a:t>Complete assessment through a small group or task team</a:t>
          </a:r>
        </a:p>
      </dgm:t>
    </dgm:pt>
    <dgm:pt modelId="{B4187669-FA60-4196-B71A-05ABF305B873}" type="parTrans" cxnId="{BA5519C5-5B37-4BA6-9684-5C95A1AA1E8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 sz="1800"/>
        </a:p>
      </dgm:t>
    </dgm:pt>
    <dgm:pt modelId="{24B56C94-24E6-443E-A048-2D2936EB075C}" type="sibTrans" cxnId="{BA5519C5-5B37-4BA6-9684-5C95A1AA1E88}">
      <dgm:prSet/>
      <dgm:spPr/>
      <dgm:t>
        <a:bodyPr/>
        <a:lstStyle/>
        <a:p>
          <a:endParaRPr lang="en-US" sz="1800"/>
        </a:p>
      </dgm:t>
    </dgm:pt>
    <dgm:pt modelId="{B6AA90F7-91C1-45F9-905A-C9626AB4D212}">
      <dgm:prSet phldrT="[Text]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en-US" sz="2400" b="1" dirty="0">
              <a:solidFill>
                <a:schemeClr val="tx1"/>
              </a:solidFill>
            </a:rPr>
            <a:t>Individually</a:t>
          </a:r>
          <a:r>
            <a:rPr lang="en-US" sz="2400" b="1" dirty="0">
              <a:solidFill>
                <a:schemeClr val="bg1"/>
              </a:solidFill>
            </a:rPr>
            <a:t> </a:t>
          </a:r>
          <a:r>
            <a:rPr lang="en-US" sz="2400" dirty="0">
              <a:solidFill>
                <a:schemeClr val="bg1"/>
              </a:solidFill>
            </a:rPr>
            <a:t>Complete all or part of the assessment individually</a:t>
          </a:r>
        </a:p>
      </dgm:t>
    </dgm:pt>
    <dgm:pt modelId="{C62BA2C1-9FA0-4161-A3F3-9FD8B2333BBA}" type="parTrans" cxnId="{F3E61A90-23BE-4DE2-851A-2D809549F1A4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 sz="1800"/>
        </a:p>
      </dgm:t>
    </dgm:pt>
    <dgm:pt modelId="{3EA595E8-1AC8-4356-A35B-FEB89882217B}" type="sibTrans" cxnId="{F3E61A90-23BE-4DE2-851A-2D809549F1A4}">
      <dgm:prSet/>
      <dgm:spPr/>
      <dgm:t>
        <a:bodyPr/>
        <a:lstStyle/>
        <a:p>
          <a:endParaRPr lang="en-US" sz="1800"/>
        </a:p>
      </dgm:t>
    </dgm:pt>
    <dgm:pt modelId="{A8E6299C-BD29-46F7-8601-775574712801}">
      <dgm:prSet phldrT="[Text]" custScaleX="92400" custScaleY="87156" custLinFactNeighborX="1147" custLinFactNeighborY="-17430"/>
      <dgm:spPr>
        <a:solidFill>
          <a:schemeClr val="accent2"/>
        </a:solidFill>
        <a:ln>
          <a:noFill/>
        </a:ln>
      </dgm:spPr>
      <dgm:t>
        <a:bodyPr/>
        <a:lstStyle/>
        <a:p>
          <a:endParaRPr lang="en-US"/>
        </a:p>
      </dgm:t>
    </dgm:pt>
    <dgm:pt modelId="{96F403E0-51E0-4A4E-940D-CEB7E50357A1}" type="parTrans" cxnId="{A796A208-F482-4A8D-979C-F8A279195F9B}">
      <dgm:prSet/>
      <dgm:spPr/>
      <dgm:t>
        <a:bodyPr/>
        <a:lstStyle/>
        <a:p>
          <a:endParaRPr lang="en-US"/>
        </a:p>
      </dgm:t>
    </dgm:pt>
    <dgm:pt modelId="{6B90F67D-85F8-4228-B7FD-8459A6A729B8}" type="sibTrans" cxnId="{A796A208-F482-4A8D-979C-F8A279195F9B}">
      <dgm:prSet/>
      <dgm:spPr/>
      <dgm:t>
        <a:bodyPr/>
        <a:lstStyle/>
        <a:p>
          <a:endParaRPr lang="en-US"/>
        </a:p>
      </dgm:t>
    </dgm:pt>
    <dgm:pt modelId="{82BD898D-86E9-4B17-A771-715385F2C95F}">
      <dgm:prSet/>
      <dgm:spPr/>
      <dgm:t>
        <a:bodyPr/>
        <a:lstStyle/>
        <a:p>
          <a:endParaRPr lang="en-US"/>
        </a:p>
      </dgm:t>
    </dgm:pt>
    <dgm:pt modelId="{0A0401C6-6ADB-4C42-8A14-B229D70D3C88}" type="parTrans" cxnId="{98882003-B1F1-46FB-94D6-AE3EB7F61D6E}">
      <dgm:prSet/>
      <dgm:spPr/>
      <dgm:t>
        <a:bodyPr/>
        <a:lstStyle/>
        <a:p>
          <a:endParaRPr lang="en-US"/>
        </a:p>
      </dgm:t>
    </dgm:pt>
    <dgm:pt modelId="{5D35F610-F048-404D-87EE-643EE0041FD7}" type="sibTrans" cxnId="{98882003-B1F1-46FB-94D6-AE3EB7F61D6E}">
      <dgm:prSet/>
      <dgm:spPr/>
      <dgm:t>
        <a:bodyPr/>
        <a:lstStyle/>
        <a:p>
          <a:endParaRPr lang="en-US"/>
        </a:p>
      </dgm:t>
    </dgm:pt>
    <dgm:pt modelId="{0D8C91C3-1F39-46D3-AA5A-55807F7CC95D}" type="pres">
      <dgm:prSet presAssocID="{85E0D844-9696-4E5A-88A6-BD3ECD44D76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FA077F5-89C3-43E6-B67B-BA2AE825E864}" type="pres">
      <dgm:prSet presAssocID="{407342B3-FC82-4222-B4C0-58C951FF78E2}" presName="centerShape" presStyleLbl="node0" presStyleIdx="0" presStyleCnt="1" custScaleX="92400" custScaleY="87156" custLinFactNeighborX="2304" custLinFactNeighborY="-11870"/>
      <dgm:spPr/>
    </dgm:pt>
    <dgm:pt modelId="{45A7A317-896B-4A7A-976B-12E9D6BB02C5}" type="pres">
      <dgm:prSet presAssocID="{F81A9024-532A-493C-868A-A5E2BF4241D1}" presName="parTrans" presStyleLbl="bgSibTrans2D1" presStyleIdx="0" presStyleCnt="3" custAng="19140444" custFlipVert="1" custScaleX="92648" custScaleY="67623" custLinFactY="43169" custLinFactNeighborX="17604" custLinFactNeighborY="100000"/>
      <dgm:spPr/>
    </dgm:pt>
    <dgm:pt modelId="{B60F3945-64E4-4FD5-B5DB-DCE663D458E3}" type="pres">
      <dgm:prSet presAssocID="{1FB59190-FD46-4E5E-A396-1230B5759F39}" presName="node" presStyleLbl="node1" presStyleIdx="0" presStyleCnt="3" custScaleX="136476" custScaleY="89435" custRadScaleRad="107560" custRadScaleInc="-30099">
        <dgm:presLayoutVars>
          <dgm:bulletEnabled val="1"/>
        </dgm:presLayoutVars>
      </dgm:prSet>
      <dgm:spPr/>
    </dgm:pt>
    <dgm:pt modelId="{CAA2341D-1F56-47C5-ADDD-C4F63E9A7E07}" type="pres">
      <dgm:prSet presAssocID="{B4187669-FA60-4196-B71A-05ABF305B873}" presName="parTrans" presStyleLbl="bgSibTrans2D1" presStyleIdx="1" presStyleCnt="3" custAng="21413147" custScaleX="151223" custScaleY="78048" custLinFactNeighborX="-9113" custLinFactNeighborY="-35483"/>
      <dgm:spPr/>
    </dgm:pt>
    <dgm:pt modelId="{8C4D1086-E387-4F67-9980-62EF0BD7094F}" type="pres">
      <dgm:prSet presAssocID="{AE53AE0C-6FAC-45A3-9DB5-94C681F59FF4}" presName="node" presStyleLbl="node1" presStyleIdx="1" presStyleCnt="3" custScaleX="184840" custScaleY="88203" custRadScaleRad="105356" custRadScaleInc="5550">
        <dgm:presLayoutVars>
          <dgm:bulletEnabled val="1"/>
        </dgm:presLayoutVars>
      </dgm:prSet>
      <dgm:spPr/>
    </dgm:pt>
    <dgm:pt modelId="{43707B5F-F2E0-4B01-BE8A-660AF62E6BB8}" type="pres">
      <dgm:prSet presAssocID="{C62BA2C1-9FA0-4161-A3F3-9FD8B2333BBA}" presName="parTrans" presStyleLbl="bgSibTrans2D1" presStyleIdx="2" presStyleCnt="3" custAng="353802" custScaleX="96913" custScaleY="75594" custLinFactNeighborX="-1119" custLinFactNeighborY="-8319"/>
      <dgm:spPr/>
    </dgm:pt>
    <dgm:pt modelId="{BC5B2B59-1814-4344-B2AA-75838D1C71E6}" type="pres">
      <dgm:prSet presAssocID="{B6AA90F7-91C1-45F9-905A-C9626AB4D212}" presName="node" presStyleLbl="node1" presStyleIdx="2" presStyleCnt="3" custScaleX="134300" custScaleY="92543" custRadScaleRad="113589" custRadScaleInc="28914">
        <dgm:presLayoutVars>
          <dgm:bulletEnabled val="1"/>
        </dgm:presLayoutVars>
      </dgm:prSet>
      <dgm:spPr/>
    </dgm:pt>
  </dgm:ptLst>
  <dgm:cxnLst>
    <dgm:cxn modelId="{98882003-B1F1-46FB-94D6-AE3EB7F61D6E}" srcId="{85E0D844-9696-4E5A-88A6-BD3ECD44D76C}" destId="{82BD898D-86E9-4B17-A771-715385F2C95F}" srcOrd="2" destOrd="0" parTransId="{0A0401C6-6ADB-4C42-8A14-B229D70D3C88}" sibTransId="{5D35F610-F048-404D-87EE-643EE0041FD7}"/>
    <dgm:cxn modelId="{211E3406-62C3-40B8-B184-B95A0F629DFE}" type="presOf" srcId="{C62BA2C1-9FA0-4161-A3F3-9FD8B2333BBA}" destId="{43707B5F-F2E0-4B01-BE8A-660AF62E6BB8}" srcOrd="0" destOrd="0" presId="urn:microsoft.com/office/officeart/2005/8/layout/radial4"/>
    <dgm:cxn modelId="{A796A208-F482-4A8D-979C-F8A279195F9B}" srcId="{85E0D844-9696-4E5A-88A6-BD3ECD44D76C}" destId="{A8E6299C-BD29-46F7-8601-775574712801}" srcOrd="1" destOrd="0" parTransId="{96F403E0-51E0-4A4E-940D-CEB7E50357A1}" sibTransId="{6B90F67D-85F8-4228-B7FD-8459A6A729B8}"/>
    <dgm:cxn modelId="{F692BC3F-FB40-462D-9FB4-179E24A296BD}" type="presOf" srcId="{407342B3-FC82-4222-B4C0-58C951FF78E2}" destId="{8FA077F5-89C3-43E6-B67B-BA2AE825E864}" srcOrd="0" destOrd="0" presId="urn:microsoft.com/office/officeart/2005/8/layout/radial4"/>
    <dgm:cxn modelId="{EE0DDD6F-A53A-4A44-A779-1A518CBCF698}" type="presOf" srcId="{F81A9024-532A-493C-868A-A5E2BF4241D1}" destId="{45A7A317-896B-4A7A-976B-12E9D6BB02C5}" srcOrd="0" destOrd="0" presId="urn:microsoft.com/office/officeart/2005/8/layout/radial4"/>
    <dgm:cxn modelId="{2A75045A-16A8-4FA5-8EFA-3AB7123F7293}" type="presOf" srcId="{AE53AE0C-6FAC-45A3-9DB5-94C681F59FF4}" destId="{8C4D1086-E387-4F67-9980-62EF0BD7094F}" srcOrd="0" destOrd="0" presId="urn:microsoft.com/office/officeart/2005/8/layout/radial4"/>
    <dgm:cxn modelId="{F3E61A90-23BE-4DE2-851A-2D809549F1A4}" srcId="{407342B3-FC82-4222-B4C0-58C951FF78E2}" destId="{B6AA90F7-91C1-45F9-905A-C9626AB4D212}" srcOrd="2" destOrd="0" parTransId="{C62BA2C1-9FA0-4161-A3F3-9FD8B2333BBA}" sibTransId="{3EA595E8-1AC8-4356-A35B-FEB89882217B}"/>
    <dgm:cxn modelId="{29B509A8-CCDB-4EE1-9CFC-94B54BBDCB5C}" type="presOf" srcId="{1FB59190-FD46-4E5E-A396-1230B5759F39}" destId="{B60F3945-64E4-4FD5-B5DB-DCE663D458E3}" srcOrd="0" destOrd="0" presId="urn:microsoft.com/office/officeart/2005/8/layout/radial4"/>
    <dgm:cxn modelId="{D70D0CB7-6074-4663-91D0-6B00112CBC86}" type="presOf" srcId="{85E0D844-9696-4E5A-88A6-BD3ECD44D76C}" destId="{0D8C91C3-1F39-46D3-AA5A-55807F7CC95D}" srcOrd="0" destOrd="0" presId="urn:microsoft.com/office/officeart/2005/8/layout/radial4"/>
    <dgm:cxn modelId="{BA5519C5-5B37-4BA6-9684-5C95A1AA1E88}" srcId="{407342B3-FC82-4222-B4C0-58C951FF78E2}" destId="{AE53AE0C-6FAC-45A3-9DB5-94C681F59FF4}" srcOrd="1" destOrd="0" parTransId="{B4187669-FA60-4196-B71A-05ABF305B873}" sibTransId="{24B56C94-24E6-443E-A048-2D2936EB075C}"/>
    <dgm:cxn modelId="{F7B0AFD5-3078-40AC-9570-1225C30F440C}" srcId="{85E0D844-9696-4E5A-88A6-BD3ECD44D76C}" destId="{407342B3-FC82-4222-B4C0-58C951FF78E2}" srcOrd="0" destOrd="0" parTransId="{5DC453F5-379F-45CD-9540-F93E79FE2BD2}" sibTransId="{294DFBC9-15EC-437E-AD94-1011B0226334}"/>
    <dgm:cxn modelId="{B21D1ADC-5C4F-46A1-9338-85C44E07DF5D}" type="presOf" srcId="{B6AA90F7-91C1-45F9-905A-C9626AB4D212}" destId="{BC5B2B59-1814-4344-B2AA-75838D1C71E6}" srcOrd="0" destOrd="0" presId="urn:microsoft.com/office/officeart/2005/8/layout/radial4"/>
    <dgm:cxn modelId="{2D0AC2E2-CE7F-4C06-BED7-7EAB651B0B40}" type="presOf" srcId="{B4187669-FA60-4196-B71A-05ABF305B873}" destId="{CAA2341D-1F56-47C5-ADDD-C4F63E9A7E07}" srcOrd="0" destOrd="0" presId="urn:microsoft.com/office/officeart/2005/8/layout/radial4"/>
    <dgm:cxn modelId="{613819FA-C244-45FB-8795-976036153DEF}" srcId="{407342B3-FC82-4222-B4C0-58C951FF78E2}" destId="{1FB59190-FD46-4E5E-A396-1230B5759F39}" srcOrd="0" destOrd="0" parTransId="{F81A9024-532A-493C-868A-A5E2BF4241D1}" sibTransId="{B6E2C1EB-70C3-4CDA-9AE5-F06DD7EB7316}"/>
    <dgm:cxn modelId="{B751EE84-7B78-44C5-AB6A-DBD5E2802478}" type="presParOf" srcId="{0D8C91C3-1F39-46D3-AA5A-55807F7CC95D}" destId="{8FA077F5-89C3-43E6-B67B-BA2AE825E864}" srcOrd="0" destOrd="0" presId="urn:microsoft.com/office/officeart/2005/8/layout/radial4"/>
    <dgm:cxn modelId="{3631276F-5685-46A3-AE7C-5A46B85F95A8}" type="presParOf" srcId="{0D8C91C3-1F39-46D3-AA5A-55807F7CC95D}" destId="{45A7A317-896B-4A7A-976B-12E9D6BB02C5}" srcOrd="1" destOrd="0" presId="urn:microsoft.com/office/officeart/2005/8/layout/radial4"/>
    <dgm:cxn modelId="{8CCDD193-2A12-45BF-9B3A-EA641101564F}" type="presParOf" srcId="{0D8C91C3-1F39-46D3-AA5A-55807F7CC95D}" destId="{B60F3945-64E4-4FD5-B5DB-DCE663D458E3}" srcOrd="2" destOrd="0" presId="urn:microsoft.com/office/officeart/2005/8/layout/radial4"/>
    <dgm:cxn modelId="{BFC610F3-39D5-4397-922F-8CED01CBC042}" type="presParOf" srcId="{0D8C91C3-1F39-46D3-AA5A-55807F7CC95D}" destId="{CAA2341D-1F56-47C5-ADDD-C4F63E9A7E07}" srcOrd="3" destOrd="0" presId="urn:microsoft.com/office/officeart/2005/8/layout/radial4"/>
    <dgm:cxn modelId="{55EA8603-B655-4538-BC85-C6CE98D94F43}" type="presParOf" srcId="{0D8C91C3-1F39-46D3-AA5A-55807F7CC95D}" destId="{8C4D1086-E387-4F67-9980-62EF0BD7094F}" srcOrd="4" destOrd="0" presId="urn:microsoft.com/office/officeart/2005/8/layout/radial4"/>
    <dgm:cxn modelId="{C847B74D-CFD4-403C-B38C-61BD14CB027E}" type="presParOf" srcId="{0D8C91C3-1F39-46D3-AA5A-55807F7CC95D}" destId="{43707B5F-F2E0-4B01-BE8A-660AF62E6BB8}" srcOrd="5" destOrd="0" presId="urn:microsoft.com/office/officeart/2005/8/layout/radial4"/>
    <dgm:cxn modelId="{41908951-452D-479D-B6BA-A352B122E362}" type="presParOf" srcId="{0D8C91C3-1F39-46D3-AA5A-55807F7CC95D}" destId="{BC5B2B59-1814-4344-B2AA-75838D1C71E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57B6D-F1FC-4233-98E0-668638C3D40B}">
      <dsp:nvSpPr>
        <dsp:cNvPr id="0" name=""/>
        <dsp:cNvSpPr/>
      </dsp:nvSpPr>
      <dsp:spPr>
        <a:xfrm>
          <a:off x="200135" y="10"/>
          <a:ext cx="4550183" cy="4180093"/>
        </a:xfrm>
        <a:prstGeom prst="pie">
          <a:avLst>
            <a:gd name="adj1" fmla="val 16200000"/>
            <a:gd name="adj2" fmla="val 540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115888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400" kern="120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475227" y="622048"/>
        <a:ext cx="1597981" cy="2936017"/>
      </dsp:txXfrm>
    </dsp:sp>
    <dsp:sp modelId="{A0D312D0-2E02-4A72-B0AA-F633FD80EF0D}">
      <dsp:nvSpPr>
        <dsp:cNvPr id="0" name=""/>
        <dsp:cNvSpPr/>
      </dsp:nvSpPr>
      <dsp:spPr>
        <a:xfrm>
          <a:off x="105560" y="5909"/>
          <a:ext cx="4675431" cy="4180093"/>
        </a:xfrm>
        <a:prstGeom prst="pie">
          <a:avLst>
            <a:gd name="adj1" fmla="val 5400000"/>
            <a:gd name="adj2" fmla="val 1620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773478" y="627947"/>
        <a:ext cx="1641967" cy="2936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57B6D-F1FC-4233-98E0-668638C3D40B}">
      <dsp:nvSpPr>
        <dsp:cNvPr id="0" name=""/>
        <dsp:cNvSpPr/>
      </dsp:nvSpPr>
      <dsp:spPr>
        <a:xfrm>
          <a:off x="160515" y="6"/>
          <a:ext cx="2717470" cy="2496444"/>
        </a:xfrm>
        <a:prstGeom prst="pie">
          <a:avLst>
            <a:gd name="adj1" fmla="val 16200000"/>
            <a:gd name="adj2" fmla="val 540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115888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400" kern="1200" dirty="0"/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519250" y="371501"/>
        <a:ext cx="954349" cy="1753454"/>
      </dsp:txXfrm>
    </dsp:sp>
    <dsp:sp modelId="{A0D312D0-2E02-4A72-B0AA-F633FD80EF0D}">
      <dsp:nvSpPr>
        <dsp:cNvPr id="0" name=""/>
        <dsp:cNvSpPr/>
      </dsp:nvSpPr>
      <dsp:spPr>
        <a:xfrm>
          <a:off x="98203" y="6"/>
          <a:ext cx="2792271" cy="2496444"/>
        </a:xfrm>
        <a:prstGeom prst="pie">
          <a:avLst>
            <a:gd name="adj1" fmla="val 5400000"/>
            <a:gd name="adj2" fmla="val 1620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497099" y="371501"/>
        <a:ext cx="980619" cy="17534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077F5-89C3-43E6-B67B-BA2AE825E864}">
      <dsp:nvSpPr>
        <dsp:cNvPr id="0" name=""/>
        <dsp:cNvSpPr/>
      </dsp:nvSpPr>
      <dsp:spPr>
        <a:xfrm>
          <a:off x="3830872" y="1858410"/>
          <a:ext cx="2170520" cy="2047336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Analyze results and agree on follow-up actions</a:t>
          </a:r>
        </a:p>
      </dsp:txBody>
      <dsp:txXfrm>
        <a:off x="4148737" y="2158235"/>
        <a:ext cx="1534790" cy="1447686"/>
      </dsp:txXfrm>
    </dsp:sp>
    <dsp:sp modelId="{45A7A317-896B-4A7A-976B-12E9D6BB02C5}">
      <dsp:nvSpPr>
        <dsp:cNvPr id="0" name=""/>
        <dsp:cNvSpPr/>
      </dsp:nvSpPr>
      <dsp:spPr>
        <a:xfrm rot="10800000" flipV="1">
          <a:off x="1001489" y="2638263"/>
          <a:ext cx="2634817" cy="546964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F3945-64E4-4FD5-B5DB-DCE663D458E3}">
      <dsp:nvSpPr>
        <dsp:cNvPr id="0" name=""/>
        <dsp:cNvSpPr/>
      </dsp:nvSpPr>
      <dsp:spPr>
        <a:xfrm>
          <a:off x="311739" y="2117787"/>
          <a:ext cx="2755351" cy="160799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Entirety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Use all questions across areas and  both tools </a:t>
          </a:r>
        </a:p>
      </dsp:txBody>
      <dsp:txXfrm>
        <a:off x="358836" y="2164884"/>
        <a:ext cx="2661157" cy="1513804"/>
      </dsp:txXfrm>
    </dsp:sp>
    <dsp:sp modelId="{CAA2341D-1F56-47C5-ADDD-C4F63E9A7E07}">
      <dsp:nvSpPr>
        <dsp:cNvPr id="0" name=""/>
        <dsp:cNvSpPr/>
      </dsp:nvSpPr>
      <dsp:spPr>
        <a:xfrm rot="16200000">
          <a:off x="4086048" y="756638"/>
          <a:ext cx="1639562" cy="522514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D1086-E387-4F67-9980-62EF0BD7094F}">
      <dsp:nvSpPr>
        <dsp:cNvPr id="0" name=""/>
        <dsp:cNvSpPr/>
      </dsp:nvSpPr>
      <dsp:spPr>
        <a:xfrm>
          <a:off x="3240024" y="12435"/>
          <a:ext cx="3588116" cy="140342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Selected</a:t>
          </a:r>
          <a:endParaRPr lang="en-US" sz="2400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Select which tool and/or the core focus areas within each tool</a:t>
          </a:r>
        </a:p>
      </dsp:txBody>
      <dsp:txXfrm>
        <a:off x="3281129" y="53540"/>
        <a:ext cx="3505906" cy="1321214"/>
      </dsp:txXfrm>
    </dsp:sp>
    <dsp:sp modelId="{43707B5F-F2E0-4B01-BE8A-660AF62E6BB8}">
      <dsp:nvSpPr>
        <dsp:cNvPr id="0" name=""/>
        <dsp:cNvSpPr/>
      </dsp:nvSpPr>
      <dsp:spPr>
        <a:xfrm rot="21600000">
          <a:off x="6016958" y="2684306"/>
          <a:ext cx="1834040" cy="483906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B2B59-1814-4344-B2AA-75838D1C71E6}">
      <dsp:nvSpPr>
        <dsp:cNvPr id="0" name=""/>
        <dsp:cNvSpPr/>
      </dsp:nvSpPr>
      <dsp:spPr>
        <a:xfrm>
          <a:off x="6683998" y="2384284"/>
          <a:ext cx="2997033" cy="109776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Adapted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Tailor the tools as relevant</a:t>
          </a:r>
        </a:p>
      </dsp:txBody>
      <dsp:txXfrm>
        <a:off x="6716150" y="2416436"/>
        <a:ext cx="2932729" cy="10334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077F5-89C3-43E6-B67B-BA2AE825E864}">
      <dsp:nvSpPr>
        <dsp:cNvPr id="0" name=""/>
        <dsp:cNvSpPr/>
      </dsp:nvSpPr>
      <dsp:spPr>
        <a:xfrm>
          <a:off x="3579517" y="2006240"/>
          <a:ext cx="1941434" cy="1831251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Share and discuss  results with the whole LEG</a:t>
          </a:r>
        </a:p>
      </dsp:txBody>
      <dsp:txXfrm>
        <a:off x="3863833" y="2274420"/>
        <a:ext cx="1372802" cy="1294891"/>
      </dsp:txXfrm>
    </dsp:sp>
    <dsp:sp modelId="{45A7A317-896B-4A7A-976B-12E9D6BB02C5}">
      <dsp:nvSpPr>
        <dsp:cNvPr id="0" name=""/>
        <dsp:cNvSpPr/>
      </dsp:nvSpPr>
      <dsp:spPr>
        <a:xfrm rot="13016894" flipV="1">
          <a:off x="1986591" y="3433848"/>
          <a:ext cx="1751553" cy="404939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F3945-64E4-4FD5-B5DB-DCE663D458E3}">
      <dsp:nvSpPr>
        <dsp:cNvPr id="0" name=""/>
        <dsp:cNvSpPr/>
      </dsp:nvSpPr>
      <dsp:spPr>
        <a:xfrm>
          <a:off x="224563" y="1998253"/>
          <a:ext cx="2724147" cy="142814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Collectively</a:t>
          </a:r>
          <a:r>
            <a:rPr lang="en-US" sz="2400" kern="1200" dirty="0"/>
            <a:t> Complete assessment together as a LEG </a:t>
          </a:r>
        </a:p>
      </dsp:txBody>
      <dsp:txXfrm>
        <a:off x="266392" y="2040082"/>
        <a:ext cx="2640489" cy="1344485"/>
      </dsp:txXfrm>
    </dsp:sp>
    <dsp:sp modelId="{CAA2341D-1F56-47C5-ADDD-C4F63E9A7E07}">
      <dsp:nvSpPr>
        <dsp:cNvPr id="0" name=""/>
        <dsp:cNvSpPr/>
      </dsp:nvSpPr>
      <dsp:spPr>
        <a:xfrm rot="16077747">
          <a:off x="3537603" y="873338"/>
          <a:ext cx="1861175" cy="467366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D1086-E387-4F67-9980-62EF0BD7094F}">
      <dsp:nvSpPr>
        <dsp:cNvPr id="0" name=""/>
        <dsp:cNvSpPr/>
      </dsp:nvSpPr>
      <dsp:spPr>
        <a:xfrm>
          <a:off x="2747150" y="0"/>
          <a:ext cx="3689523" cy="140847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Small group: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Complete assessment through a small group or task team</a:t>
          </a:r>
        </a:p>
      </dsp:txBody>
      <dsp:txXfrm>
        <a:off x="2788403" y="41253"/>
        <a:ext cx="3607017" cy="1325964"/>
      </dsp:txXfrm>
    </dsp:sp>
    <dsp:sp modelId="{43707B5F-F2E0-4B01-BE8A-660AF62E6BB8}">
      <dsp:nvSpPr>
        <dsp:cNvPr id="0" name=""/>
        <dsp:cNvSpPr/>
      </dsp:nvSpPr>
      <dsp:spPr>
        <a:xfrm>
          <a:off x="5622121" y="2442974"/>
          <a:ext cx="1741984" cy="452671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B2B59-1814-4344-B2AA-75838D1C71E6}">
      <dsp:nvSpPr>
        <dsp:cNvPr id="0" name=""/>
        <dsp:cNvSpPr/>
      </dsp:nvSpPr>
      <dsp:spPr>
        <a:xfrm>
          <a:off x="6066851" y="1887907"/>
          <a:ext cx="2680713" cy="147777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Individually</a:t>
          </a:r>
          <a:r>
            <a:rPr lang="en-US" sz="2400" b="1" kern="1200" dirty="0">
              <a:solidFill>
                <a:schemeClr val="bg1"/>
              </a:solidFill>
            </a:rPr>
            <a:t> </a:t>
          </a:r>
          <a:r>
            <a:rPr lang="en-US" sz="2400" kern="1200" dirty="0">
              <a:solidFill>
                <a:schemeClr val="bg1"/>
              </a:solidFill>
            </a:rPr>
            <a:t>Complete all or part of the assessment individually</a:t>
          </a:r>
        </a:p>
      </dsp:txBody>
      <dsp:txXfrm>
        <a:off x="6110133" y="1931189"/>
        <a:ext cx="2594149" cy="1391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0.76066</cdr:y>
    </cdr:from>
    <cdr:to>
      <cdr:x>0.14199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64E53077-34A5-43B3-8A28-6736E7B10BD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5216607"/>
          <a:ext cx="1731142" cy="164139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5E3D5-8564-4508-9E86-4D8E878CC53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9B94C-F2A1-4477-B428-73FE9944D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3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3B756-E613-4558-82FE-B68D65585A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81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9B94C-F2A1-4477-B428-73FE9944DD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85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9B94C-F2A1-4477-B428-73FE9944DD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2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9B94C-F2A1-4477-B428-73FE9944DD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66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215FD-9940-4D4E-A5C6-1E01293BC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43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9B94C-F2A1-4477-B428-73FE9944DD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70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215FD-9940-4D4E-A5C6-1E01293BC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808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ctr">
              <a:buFontTx/>
              <a:buChar char="-"/>
            </a:pP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215FD-9940-4D4E-A5C6-1E01293BC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924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9B94C-F2A1-4477-B428-73FE9944DD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28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215FD-9940-4D4E-A5C6-1E01293BC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639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215FD-9940-4D4E-A5C6-1E01293BC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38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9B94C-F2A1-4477-B428-73FE9944DD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95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accent2">
                  <a:alpha val="7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215FD-9940-4D4E-A5C6-1E01293BC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59B94C-F2A1-4477-B428-73FE9944DD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019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59B94C-F2A1-4477-B428-73FE9944DD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917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59B94C-F2A1-4477-B428-73FE9944DD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710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59B94C-F2A1-4477-B428-73FE9944DD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326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9B94C-F2A1-4477-B428-73FE9944DDF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13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59B94C-F2A1-4477-B428-73FE9944DD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268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215FD-9940-4D4E-A5C6-1E01293BC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590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59B94C-F2A1-4477-B428-73FE9944DD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219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9B94C-F2A1-4477-B428-73FE9944DD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21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9B94C-F2A1-4477-B428-73FE9944DD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00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9B94C-F2A1-4477-B428-73FE9944DD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2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9B94C-F2A1-4477-B428-73FE9944DD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19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9B94C-F2A1-4477-B428-73FE9944DD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74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/>
              <a:t>So first a bit on how they complement each other and their different uses.</a:t>
            </a:r>
          </a:p>
          <a:p>
            <a:pPr algn="l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LEG self-assessment tool is a tool :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facilitate a structured,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collective reflection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rposes and quality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policy dialogue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currently occurring within the LEG;</a:t>
            </a:r>
          </a:p>
          <a:p>
            <a:pPr marL="171450" indent="-171450">
              <a:buFontTx/>
              <a:buChar char="-"/>
            </a:pP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 set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priorities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actions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increasingly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body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perceived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adding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partnership strengthening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The tool could be in the context of reviewing/strengthening </a:t>
            </a:r>
            <a:r>
              <a:rPr lang="en-US" sz="1200" b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or establishing a LEG TOR </a:t>
            </a:r>
            <a:r>
              <a:rPr lang="en-US" sz="1200" dirty="0">
                <a:highlight>
                  <a:srgbClr val="FFFF00"/>
                </a:highlight>
              </a:rPr>
              <a:t>to clarify key functions, roles and responsibilities, working arrangements, and expectations of LEG members.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The tool can also be used to create a baseline </a:t>
            </a:r>
            <a:r>
              <a:rPr lang="en-US" sz="1200" b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to monitor progress in LEG effectiveness from one assessment to the next</a:t>
            </a:r>
            <a:r>
              <a:rPr lang="en-GB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sz="1200" b="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- Now, the tool has three components to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examin</a:t>
            </a:r>
            <a:r>
              <a:rPr lang="en-US" sz="1200" b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 at LEG effectiveness, as we will see. One of them is </a:t>
            </a:r>
            <a:r>
              <a:rPr lang="en-US" sz="1200" b="0" i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Collaborative Capacities.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And THIS is where the second tool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comes in </a:t>
            </a: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reinforcing element for assessing partnership dynamics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second tool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 to go deeper into these dynamics;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key actors engagement in the partnership,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is thereby a way to keep key actors accountable to each other</a:t>
            </a:r>
            <a:endParaRPr lang="en-US" sz="1200" b="0" dirty="0"/>
          </a:p>
          <a:p>
            <a:pPr algn="l"/>
            <a:r>
              <a:rPr lang="en-US" sz="400" dirty="0"/>
              <a:t>- </a:t>
            </a:r>
            <a:r>
              <a:rPr lang="en-US" sz="1200" b="1" dirty="0"/>
              <a:t>This is essentially how </a:t>
            </a:r>
            <a:r>
              <a:rPr lang="en-US" sz="1200" dirty="0"/>
              <a:t>these tools complement each other, and their different uses. 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9B94C-F2A1-4477-B428-73FE9944DD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64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9B94C-F2A1-4477-B428-73FE9944DD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9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gpforeducation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32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- Center N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659988"/>
            <a:ext cx="12192000" cy="3545058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8CB86C-F0C5-45AC-83EB-F66CA10A5B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12" y="451461"/>
            <a:ext cx="11397161" cy="101004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03EEF7A3-8264-4843-8D7F-28EEFCBBA0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1137" y="5464969"/>
            <a:ext cx="11769726" cy="11152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your text</a:t>
            </a:r>
          </a:p>
        </p:txBody>
      </p:sp>
    </p:spTree>
    <p:extLst>
      <p:ext uri="{BB962C8B-B14F-4D97-AF65-F5344CB8AC3E}">
        <p14:creationId xmlns:p14="http://schemas.microsoft.com/office/powerpoint/2010/main" val="187244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88270" y="0"/>
            <a:ext cx="5603729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23327-AFDA-4046-A30B-54E7C2635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13" y="451461"/>
            <a:ext cx="5868675" cy="10100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D7343A-2A6F-4114-B43B-10D46008FC0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2588" y="1752600"/>
            <a:ext cx="5868987" cy="46545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your text</a:t>
            </a:r>
          </a:p>
        </p:txBody>
      </p:sp>
    </p:spTree>
    <p:extLst>
      <p:ext uri="{BB962C8B-B14F-4D97-AF65-F5344CB8AC3E}">
        <p14:creationId xmlns:p14="http://schemas.microsoft.com/office/powerpoint/2010/main" val="355293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55778" y="451461"/>
            <a:ext cx="2743200" cy="27432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23327-AFDA-4046-A30B-54E7C2635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13" y="451461"/>
            <a:ext cx="7980496" cy="10100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D7343A-2A6F-4114-B43B-10D46008FC0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2588" y="1752600"/>
            <a:ext cx="7980920" cy="46545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your text</a:t>
            </a:r>
          </a:p>
        </p:txBody>
      </p:sp>
    </p:spTree>
    <p:extLst>
      <p:ext uri="{BB962C8B-B14F-4D97-AF65-F5344CB8AC3E}">
        <p14:creationId xmlns:p14="http://schemas.microsoft.com/office/powerpoint/2010/main" val="201436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20848" y="450850"/>
            <a:ext cx="2743200" cy="27432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23327-AFDA-4046-A30B-54E7C2635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6273" y="451461"/>
            <a:ext cx="7919279" cy="10100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D7343A-2A6F-4114-B43B-10D46008FC0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646122" y="1752600"/>
            <a:ext cx="7919699" cy="46545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your text</a:t>
            </a:r>
          </a:p>
        </p:txBody>
      </p:sp>
    </p:spTree>
    <p:extLst>
      <p:ext uri="{BB962C8B-B14F-4D97-AF65-F5344CB8AC3E}">
        <p14:creationId xmlns:p14="http://schemas.microsoft.com/office/powerpoint/2010/main" val="4220356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Coll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66802" y="1659988"/>
            <a:ext cx="2335236" cy="3671667"/>
          </a:xfrm>
          <a:prstGeom prst="roundRect">
            <a:avLst>
              <a:gd name="adj" fmla="val 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641188" y="1659989"/>
            <a:ext cx="2335237" cy="3671666"/>
          </a:xfrm>
          <a:prstGeom prst="roundRect">
            <a:avLst>
              <a:gd name="adj" fmla="val 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215575" y="1659989"/>
            <a:ext cx="2335237" cy="3671666"/>
          </a:xfrm>
          <a:prstGeom prst="roundRect">
            <a:avLst>
              <a:gd name="adj" fmla="val 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789962" y="1659988"/>
            <a:ext cx="2335237" cy="3671667"/>
          </a:xfrm>
          <a:prstGeom prst="roundRect">
            <a:avLst>
              <a:gd name="adj" fmla="val 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563136-6ED9-4AF9-9B75-E6CC64823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12" y="451461"/>
            <a:ext cx="11397161" cy="101004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4591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Collage 1 with Checkmark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66802" y="1659988"/>
            <a:ext cx="2335236" cy="3671667"/>
          </a:xfrm>
          <a:prstGeom prst="roundRect">
            <a:avLst>
              <a:gd name="adj" fmla="val 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641188" y="1659989"/>
            <a:ext cx="2335237" cy="3671666"/>
          </a:xfrm>
          <a:prstGeom prst="roundRect">
            <a:avLst>
              <a:gd name="adj" fmla="val 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215575" y="1659989"/>
            <a:ext cx="2335237" cy="3671666"/>
          </a:xfrm>
          <a:prstGeom prst="roundRect">
            <a:avLst>
              <a:gd name="adj" fmla="val 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789962" y="1659988"/>
            <a:ext cx="2335237" cy="3671667"/>
          </a:xfrm>
          <a:prstGeom prst="roundRect">
            <a:avLst>
              <a:gd name="adj" fmla="val 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64CAB-3A00-4817-B68B-F20F84A75E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802" y="5643563"/>
            <a:ext cx="2335236" cy="6000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/>
            </a:lvl1pPr>
            <a:lvl2pPr marL="457200" indent="0">
              <a:buFontTx/>
              <a:buNone/>
              <a:defRPr sz="2400" b="1"/>
            </a:lvl2pPr>
            <a:lvl3pPr marL="914400" indent="0">
              <a:buFontTx/>
              <a:buNone/>
              <a:defRPr sz="2400" b="1"/>
            </a:lvl3pPr>
            <a:lvl4pPr marL="1371600" indent="0">
              <a:buFontTx/>
              <a:buNone/>
              <a:defRPr sz="2400" b="1"/>
            </a:lvl4pPr>
            <a:lvl5pPr marL="1828800" indent="0">
              <a:buFontTx/>
              <a:buNone/>
              <a:defRPr sz="2400" b="1"/>
            </a:lvl5pPr>
          </a:lstStyle>
          <a:p>
            <a:pPr lvl="0"/>
            <a:r>
              <a:rPr lang="en-US"/>
              <a:t>Your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CA47C70-48DF-40E1-B1F7-5544F1085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6589" y="5643562"/>
            <a:ext cx="2335236" cy="6000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/>
            </a:lvl1pPr>
            <a:lvl2pPr marL="457200" indent="0">
              <a:buFontTx/>
              <a:buNone/>
              <a:defRPr sz="2400" b="1"/>
            </a:lvl2pPr>
            <a:lvl3pPr marL="914400" indent="0">
              <a:buFontTx/>
              <a:buNone/>
              <a:defRPr sz="2400" b="1"/>
            </a:lvl3pPr>
            <a:lvl4pPr marL="1371600" indent="0">
              <a:buFontTx/>
              <a:buNone/>
              <a:defRPr sz="2400" b="1"/>
            </a:lvl4pPr>
            <a:lvl5pPr marL="1828800" indent="0">
              <a:buFontTx/>
              <a:buNone/>
              <a:defRPr sz="2400" b="1"/>
            </a:lvl5pPr>
          </a:lstStyle>
          <a:p>
            <a:pPr lvl="0"/>
            <a:r>
              <a:rPr lang="en-US"/>
              <a:t>Your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5CA1BAB2-4572-485E-8E36-4DB20F207E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5575" y="5643562"/>
            <a:ext cx="2335236" cy="6000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/>
            </a:lvl1pPr>
            <a:lvl2pPr marL="457200" indent="0">
              <a:buFontTx/>
              <a:buNone/>
              <a:defRPr sz="2400" b="1"/>
            </a:lvl2pPr>
            <a:lvl3pPr marL="914400" indent="0">
              <a:buFontTx/>
              <a:buNone/>
              <a:defRPr sz="2400" b="1"/>
            </a:lvl3pPr>
            <a:lvl4pPr marL="1371600" indent="0">
              <a:buFontTx/>
              <a:buNone/>
              <a:defRPr sz="2400" b="1"/>
            </a:lvl4pPr>
            <a:lvl5pPr marL="1828800" indent="0">
              <a:buFontTx/>
              <a:buNone/>
              <a:defRPr sz="2400" b="1"/>
            </a:lvl5pPr>
          </a:lstStyle>
          <a:p>
            <a:pPr lvl="0"/>
            <a:r>
              <a:rPr lang="en-US"/>
              <a:t>Your text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27EB002-B257-4E9F-991C-CB1430298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5362" y="5643561"/>
            <a:ext cx="2335236" cy="6000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/>
            </a:lvl1pPr>
            <a:lvl2pPr marL="457200" indent="0">
              <a:buFontTx/>
              <a:buNone/>
              <a:defRPr sz="2400" b="1"/>
            </a:lvl2pPr>
            <a:lvl3pPr marL="914400" indent="0">
              <a:buFontTx/>
              <a:buNone/>
              <a:defRPr sz="2400" b="1"/>
            </a:lvl3pPr>
            <a:lvl4pPr marL="1371600" indent="0">
              <a:buFontTx/>
              <a:buNone/>
              <a:defRPr sz="2400" b="1"/>
            </a:lvl4pPr>
            <a:lvl5pPr marL="1828800" indent="0">
              <a:buFontTx/>
              <a:buNone/>
              <a:defRPr sz="2400" b="1"/>
            </a:lvl5pPr>
          </a:lstStyle>
          <a:p>
            <a:pPr lvl="0"/>
            <a:r>
              <a:rPr lang="en-US"/>
              <a:t>Your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912555-73C0-471D-ACAE-6267DE8A3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12" y="451461"/>
            <a:ext cx="11397161" cy="101004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40779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558086"/>
            <a:ext cx="6095999" cy="218924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5999" y="1558086"/>
            <a:ext cx="6095999" cy="218924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5999" y="3747326"/>
            <a:ext cx="6095999" cy="218924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2" y="3747326"/>
            <a:ext cx="6095999" cy="218924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FAC1C7-6F82-4A60-9846-1A1797A7D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12" y="451461"/>
            <a:ext cx="11397161" cy="101004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89715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35901" y="2177996"/>
            <a:ext cx="2318976" cy="163153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697318" y="2177996"/>
            <a:ext cx="2318976" cy="163153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258733" y="2177996"/>
            <a:ext cx="2318976" cy="163153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35901" y="4122158"/>
            <a:ext cx="2318976" cy="163153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97318" y="4122158"/>
            <a:ext cx="2318976" cy="163153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258733" y="4122158"/>
            <a:ext cx="2318976" cy="163153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11FC-B53C-40AE-9457-BAD6F4653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324" y="365125"/>
            <a:ext cx="1126338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6B0E35-FBF0-4C26-84C5-A956AD0CF5B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14325" y="1935163"/>
            <a:ext cx="3638550" cy="44307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your text</a:t>
            </a:r>
          </a:p>
        </p:txBody>
      </p:sp>
    </p:spTree>
    <p:extLst>
      <p:ext uri="{BB962C8B-B14F-4D97-AF65-F5344CB8AC3E}">
        <p14:creationId xmlns:p14="http://schemas.microsoft.com/office/powerpoint/2010/main" val="3544635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" y="1"/>
            <a:ext cx="4063998" cy="342899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47625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A1E5BD5-21A4-47BC-8511-D4E1F7E934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" y="3428999"/>
            <a:ext cx="4063998" cy="342899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47625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789287B-E803-4FE4-86B2-BEAA2CD946F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28002" y="3"/>
            <a:ext cx="4063998" cy="342899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47625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BDA8127-D50E-42DA-8D48-87863EF244A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28002" y="3429001"/>
            <a:ext cx="4063998" cy="342899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47625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063999" y="0"/>
            <a:ext cx="4063998" cy="231501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47625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898CF62-AFF9-4203-8122-3D715D11E1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63999" y="2318553"/>
            <a:ext cx="4063998" cy="21717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47625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5AFF3B-614C-4D5B-BEAA-50BFADEEC28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63999" y="4493788"/>
            <a:ext cx="4063998" cy="236420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47625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17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Num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0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PE Water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8DF1B9E-79F5-4EDC-8F06-79127BE0F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332"/>
            <a:ext cx="3887382" cy="635766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D7235C5-597D-43E4-8808-9200374A02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5518" y="2374164"/>
            <a:ext cx="7467375" cy="129772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22606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4D748A-FB4D-4042-A5CD-D9315EEDA2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70" y="6068582"/>
            <a:ext cx="1950546" cy="5900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C55324-447D-47AD-84DF-99F7EC128B5A}"/>
              </a:ext>
            </a:extLst>
          </p:cNvPr>
          <p:cNvSpPr/>
          <p:nvPr userDrawn="1"/>
        </p:nvSpPr>
        <p:spPr>
          <a:xfrm>
            <a:off x="5845181" y="6442501"/>
            <a:ext cx="5016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0F858A06-D6DE-466C-9391-DC75EF35E157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1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48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A20FC9-E535-435C-B008-EA42370E74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70" y="6068582"/>
            <a:ext cx="1950546" cy="5900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AB03F4-A235-4FC1-8F38-3303173B3DC2}"/>
              </a:ext>
            </a:extLst>
          </p:cNvPr>
          <p:cNvSpPr/>
          <p:nvPr userDrawn="1"/>
        </p:nvSpPr>
        <p:spPr>
          <a:xfrm>
            <a:off x="5845181" y="6442501"/>
            <a:ext cx="5016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0F858A06-D6DE-466C-9391-DC75EF35E157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1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ABD7B163-C711-4106-8A84-E36B04E587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190694"/>
          </a:xfrm>
          <a:noFill/>
          <a:ln>
            <a:noFill/>
          </a:ln>
        </p:spPr>
        <p:txBody>
          <a:bodyPr lIns="365760" rIns="365760">
            <a:normAutofit/>
          </a:bodyPr>
          <a:lstStyle>
            <a:lvl1pPr marL="0">
              <a:spcBef>
                <a:spcPts val="3000"/>
              </a:spcBef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9D56E2E-270F-42ED-9688-746C618EB20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8844" y="1388533"/>
            <a:ext cx="11734800" cy="47695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your text</a:t>
            </a:r>
          </a:p>
        </p:txBody>
      </p:sp>
    </p:spTree>
    <p:extLst>
      <p:ext uri="{BB962C8B-B14F-4D97-AF65-F5344CB8AC3E}">
        <p14:creationId xmlns:p14="http://schemas.microsoft.com/office/powerpoint/2010/main" val="1830647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 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BEBA5DC-2DC6-4D5F-876D-7CCD3FB758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" y="0"/>
            <a:ext cx="12188386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2D8A6F-6BF8-4A1E-B9F9-4ACA9FA1BB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5" y="441595"/>
            <a:ext cx="3008923" cy="91017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24FEF2-B3C2-4946-8638-C43CC5A86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903" y="4095044"/>
            <a:ext cx="11342363" cy="1419402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9299595-DBAC-425B-B08E-8BAB7176B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904" y="3109912"/>
            <a:ext cx="11342363" cy="914400"/>
          </a:xfrm>
        </p:spPr>
        <p:txBody>
          <a:bodyPr>
            <a:normAutofit/>
          </a:bodyPr>
          <a:lstStyle>
            <a:lvl1pPr algn="r"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89664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 0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BEBA5DC-2DC6-4D5F-876D-7CCD3FB758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2D8A6F-6BF8-4A1E-B9F9-4ACA9FA1BB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5" y="441595"/>
            <a:ext cx="3008923" cy="91017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24FEF2-B3C2-4946-8638-C43CC5A862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904" y="3429000"/>
            <a:ext cx="9953828" cy="141940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9299595-DBAC-425B-B08E-8BAB7176B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905" y="2443868"/>
            <a:ext cx="9953828" cy="9144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26442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 0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2B072812-DBF6-4677-90ED-2BD389770E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" y="1"/>
            <a:ext cx="12188386" cy="6857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16E541-68B1-4F81-B45E-9D98E4318D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4" y="509232"/>
            <a:ext cx="3008923" cy="910170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F9E03B0-426C-4E9B-A0BC-810BC4364D21}"/>
              </a:ext>
            </a:extLst>
          </p:cNvPr>
          <p:cNvSpPr txBox="1">
            <a:spLocks/>
          </p:cNvSpPr>
          <p:nvPr userDrawn="1"/>
        </p:nvSpPr>
        <p:spPr>
          <a:xfrm>
            <a:off x="398929" y="3429000"/>
            <a:ext cx="6494929" cy="1419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Click to add subtitle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8F9EBC8-BD9F-42BD-8111-B2B9023F7345}"/>
              </a:ext>
            </a:extLst>
          </p:cNvPr>
          <p:cNvSpPr txBox="1">
            <a:spLocks/>
          </p:cNvSpPr>
          <p:nvPr userDrawn="1"/>
        </p:nvSpPr>
        <p:spPr>
          <a:xfrm>
            <a:off x="398930" y="2443868"/>
            <a:ext cx="6494929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3710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 0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A0A6CA6-0EFA-497F-B305-A93890B31A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DCD166-F469-4811-B833-5B7C78B192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51" y="503683"/>
            <a:ext cx="3008923" cy="91017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CFB5FFD-5CE2-401B-89EA-EB475F1B87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7910" y="3429000"/>
            <a:ext cx="5339462" cy="1419402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0828ED3-4917-4DFB-B950-3842B921B5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2044" y="2443868"/>
            <a:ext cx="6135329" cy="914400"/>
          </a:xfrm>
        </p:spPr>
        <p:txBody>
          <a:bodyPr>
            <a:normAutofit/>
          </a:bodyPr>
          <a:lstStyle>
            <a:lvl1pPr algn="r"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4802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 0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2">
            <a:extLst>
              <a:ext uri="{FF2B5EF4-FFF2-40B4-BE49-F238E27FC236}">
                <a16:creationId xmlns:a16="http://schemas.microsoft.com/office/drawing/2014/main" id="{78F28863-7B60-4312-89A4-8F0BB114F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1016"/>
            <a:ext cx="12188387" cy="6855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024D9F-30E6-407A-88FF-911242672F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581" y="418162"/>
            <a:ext cx="3008923" cy="910171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AFCEE7E-E673-4AF0-B297-6C665FEE4C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7909" y="4204446"/>
            <a:ext cx="5563431" cy="119678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49D8F33-BB78-49DD-9F5A-049FDE23BD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2044" y="3240046"/>
            <a:ext cx="6392681" cy="951939"/>
          </a:xfrm>
        </p:spPr>
        <p:txBody>
          <a:bodyPr>
            <a:normAutofit/>
          </a:bodyPr>
          <a:lstStyle>
            <a:lvl1pPr algn="r"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97114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 02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2B072812-DBF6-4677-90ED-2BD389770E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" y="1"/>
            <a:ext cx="12188385" cy="6857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16E541-68B1-4F81-B45E-9D98E4318D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238" y="5444302"/>
            <a:ext cx="3008923" cy="910170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F9E03B0-426C-4E9B-A0BC-810BC4364D21}"/>
              </a:ext>
            </a:extLst>
          </p:cNvPr>
          <p:cNvSpPr txBox="1">
            <a:spLocks/>
          </p:cNvSpPr>
          <p:nvPr userDrawn="1"/>
        </p:nvSpPr>
        <p:spPr>
          <a:xfrm>
            <a:off x="345141" y="1255059"/>
            <a:ext cx="5750859" cy="1419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Click to add subtitle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8F9EBC8-BD9F-42BD-8111-B2B9023F7345}"/>
              </a:ext>
            </a:extLst>
          </p:cNvPr>
          <p:cNvSpPr txBox="1">
            <a:spLocks/>
          </p:cNvSpPr>
          <p:nvPr userDrawn="1"/>
        </p:nvSpPr>
        <p:spPr>
          <a:xfrm>
            <a:off x="345142" y="269927"/>
            <a:ext cx="5750859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4217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D7235C5-597D-43E4-8808-9200374A02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190694"/>
          </a:xfrm>
          <a:solidFill>
            <a:schemeClr val="tx2"/>
          </a:solidFill>
        </p:spPr>
        <p:txBody>
          <a:bodyPr lIns="365760" rIns="365760">
            <a:normAutofit/>
          </a:bodyPr>
          <a:lstStyle>
            <a:lvl1pPr marL="0">
              <a:spcBef>
                <a:spcPts val="3000"/>
              </a:spcBef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C652CA-8DE3-406B-A866-CABC240710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70" y="6068582"/>
            <a:ext cx="1950546" cy="5900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C1423C-D6A9-440F-AC55-78ECE491D739}"/>
              </a:ext>
            </a:extLst>
          </p:cNvPr>
          <p:cNvSpPr/>
          <p:nvPr userDrawn="1"/>
        </p:nvSpPr>
        <p:spPr>
          <a:xfrm>
            <a:off x="5845181" y="6442501"/>
            <a:ext cx="5016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0F858A06-D6DE-466C-9391-DC75EF35E157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1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AB88C3E-A7F1-4372-B034-D0161037B34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8844" y="1388533"/>
            <a:ext cx="11734800" cy="47695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your text</a:t>
            </a:r>
          </a:p>
        </p:txBody>
      </p:sp>
    </p:spTree>
    <p:extLst>
      <p:ext uri="{BB962C8B-B14F-4D97-AF65-F5344CB8AC3E}">
        <p14:creationId xmlns:p14="http://schemas.microsoft.com/office/powerpoint/2010/main" val="4263843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A20FC9-E535-435C-B008-EA42370E74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70" y="6068582"/>
            <a:ext cx="1950546" cy="5900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AB03F4-A235-4FC1-8F38-3303173B3DC2}"/>
              </a:ext>
            </a:extLst>
          </p:cNvPr>
          <p:cNvSpPr/>
          <p:nvPr userDrawn="1"/>
        </p:nvSpPr>
        <p:spPr>
          <a:xfrm>
            <a:off x="5845181" y="6442501"/>
            <a:ext cx="5016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0F858A06-D6DE-466C-9391-DC75EF35E157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1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ABD7B163-C711-4106-8A84-E36B04E587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190694"/>
          </a:xfrm>
          <a:noFill/>
          <a:ln>
            <a:noFill/>
          </a:ln>
        </p:spPr>
        <p:txBody>
          <a:bodyPr lIns="365760" rIns="365760">
            <a:normAutofit/>
          </a:bodyPr>
          <a:lstStyle>
            <a:lvl1pPr marL="0">
              <a:spcBef>
                <a:spcPts val="3000"/>
              </a:spcBef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9D56E2E-270F-42ED-9688-746C618EB20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8844" y="1388533"/>
            <a:ext cx="11734800" cy="47695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your text</a:t>
            </a:r>
          </a:p>
        </p:txBody>
      </p:sp>
    </p:spTree>
    <p:extLst>
      <p:ext uri="{BB962C8B-B14F-4D97-AF65-F5344CB8AC3E}">
        <p14:creationId xmlns:p14="http://schemas.microsoft.com/office/powerpoint/2010/main" val="278065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Water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8DF1B9E-79F5-4EDC-8F06-79127BE0F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332"/>
            <a:ext cx="3887382" cy="635766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D7235C5-597D-43E4-8808-9200374A02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88" y="208480"/>
            <a:ext cx="7874417" cy="129772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58640-3FD9-4AE4-BFDE-95138D3209A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90988" y="2328111"/>
            <a:ext cx="7874000" cy="397585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200"/>
            </a:lvl1pPr>
            <a:lvl2pPr marL="800100" indent="-342900">
              <a:buFont typeface="Arial" panose="020B0604020202020204" pitchFamily="34" charset="0"/>
              <a:buChar char="•"/>
              <a:defRPr sz="2800"/>
            </a:lvl2pPr>
            <a:lvl3pPr marL="1257300" indent="-342900">
              <a:buFont typeface="Arial" panose="020B0604020202020204" pitchFamily="34" charset="0"/>
              <a:buChar char="•"/>
              <a:defRPr sz="2400"/>
            </a:lvl3pPr>
            <a:lvl4pPr marL="1657350" indent="-285750">
              <a:buFont typeface="Arial" panose="020B0604020202020204" pitchFamily="34" charset="0"/>
              <a:buChar char="•"/>
              <a:defRPr sz="2000"/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Add your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CA93A0-F46E-4B14-811D-6ED54D085A2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090988" y="1582738"/>
            <a:ext cx="7874000" cy="642937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48759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D7235C5-597D-43E4-8808-9200374A02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268" y="208481"/>
            <a:ext cx="11779138" cy="954276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4D8026-BE4F-4006-8F83-E4C1CAD19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70" y="6068582"/>
            <a:ext cx="1950546" cy="5900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B72C38-0FAC-4B56-A429-C339CF8FD93C}"/>
              </a:ext>
            </a:extLst>
          </p:cNvPr>
          <p:cNvSpPr/>
          <p:nvPr userDrawn="1"/>
        </p:nvSpPr>
        <p:spPr>
          <a:xfrm>
            <a:off x="5845181" y="6442501"/>
            <a:ext cx="5016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0F858A06-D6DE-466C-9391-DC75EF35E157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1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2F04096-FFD7-4A2C-A7A0-9B6A58D18A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9284" y="1367914"/>
            <a:ext cx="5552511" cy="49163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your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6323DA-C33E-40BD-90B2-C4198ABF4F6D}"/>
              </a:ext>
            </a:extLst>
          </p:cNvPr>
          <p:cNvSpPr/>
          <p:nvPr userDrawn="1"/>
        </p:nvSpPr>
        <p:spPr>
          <a:xfrm>
            <a:off x="424026" y="1162758"/>
            <a:ext cx="11343947" cy="90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71626AF-659D-4781-9815-B16E0C624B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0206" y="1367914"/>
            <a:ext cx="5552511" cy="49163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your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2BA534-2382-4DA9-B992-AAEAEB82F2F9}"/>
              </a:ext>
            </a:extLst>
          </p:cNvPr>
          <p:cNvSpPr/>
          <p:nvPr userDrawn="1"/>
        </p:nvSpPr>
        <p:spPr>
          <a:xfrm rot="5400000">
            <a:off x="3624867" y="3835238"/>
            <a:ext cx="4916312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33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PE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8DF1B9E-79F5-4EDC-8F06-79127BE0F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332"/>
            <a:ext cx="3887382" cy="635766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D7235C5-597D-43E4-8808-9200374A02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5518" y="2374164"/>
            <a:ext cx="7467375" cy="129772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DA81A-32E5-4D86-8819-80363FB32E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70" y="6068582"/>
            <a:ext cx="1950546" cy="5900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FA57BC-7C7E-4694-A280-85F4805F452F}"/>
              </a:ext>
            </a:extLst>
          </p:cNvPr>
          <p:cNvSpPr/>
          <p:nvPr userDrawn="1"/>
        </p:nvSpPr>
        <p:spPr>
          <a:xfrm>
            <a:off x="5845181" y="6442501"/>
            <a:ext cx="5016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0F858A06-D6DE-466C-9391-DC75EF35E157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1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31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8DF1B9E-79F5-4EDC-8F06-79127BE0F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332"/>
            <a:ext cx="3887382" cy="635766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D7235C5-597D-43E4-8808-9200374A02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88" y="208480"/>
            <a:ext cx="7874417" cy="129772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58640-3FD9-4AE4-BFDE-95138D3209A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90988" y="2328111"/>
            <a:ext cx="7874000" cy="397585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200"/>
            </a:lvl1pPr>
            <a:lvl2pPr marL="800100" indent="-342900">
              <a:buFont typeface="Arial" panose="020B0604020202020204" pitchFamily="34" charset="0"/>
              <a:buChar char="•"/>
              <a:defRPr sz="2800"/>
            </a:lvl2pPr>
            <a:lvl3pPr marL="1257300" indent="-342900">
              <a:buFont typeface="Arial" panose="020B0604020202020204" pitchFamily="34" charset="0"/>
              <a:buChar char="•"/>
              <a:defRPr sz="2400"/>
            </a:lvl3pPr>
            <a:lvl4pPr marL="1657350" indent="-285750">
              <a:buFont typeface="Arial" panose="020B0604020202020204" pitchFamily="34" charset="0"/>
              <a:buChar char="•"/>
              <a:defRPr sz="2000"/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Add your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CA93A0-F46E-4B14-811D-6ED54D085A2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090988" y="1582738"/>
            <a:ext cx="7874000" cy="642937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96410C-E6C8-41A3-B832-52F6649C27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70" y="6068582"/>
            <a:ext cx="1950546" cy="5900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72E7AD-8338-47B6-80CA-ABDB9291251D}"/>
              </a:ext>
            </a:extLst>
          </p:cNvPr>
          <p:cNvSpPr/>
          <p:nvPr userDrawn="1"/>
        </p:nvSpPr>
        <p:spPr>
          <a:xfrm>
            <a:off x="5845181" y="6442501"/>
            <a:ext cx="5016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0F858A06-D6DE-466C-9391-DC75EF35E157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1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39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with Blue Box and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1CBE73F-F329-44CB-8B81-D457FAF4CF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CA8E070-BF4A-4B4E-A8CF-04F0A72DC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524" y="650410"/>
            <a:ext cx="5114964" cy="1086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ACDA621-AC44-4F86-A6A0-C5254B0665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5438" y="1766888"/>
            <a:ext cx="5114925" cy="4365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your text</a:t>
            </a:r>
          </a:p>
        </p:txBody>
      </p:sp>
    </p:spTree>
    <p:extLst>
      <p:ext uri="{BB962C8B-B14F-4D97-AF65-F5344CB8AC3E}">
        <p14:creationId xmlns:p14="http://schemas.microsoft.com/office/powerpoint/2010/main" val="3051290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D5596-7A50-45F2-AB6F-8F78DD10CC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12" y="451461"/>
            <a:ext cx="11397161" cy="101004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8497AF-AA9A-4F19-BCA4-508674A0B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70" y="6068582"/>
            <a:ext cx="1950546" cy="5900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BED6C6-4008-4D71-BA60-9A5A5BD509DE}"/>
              </a:ext>
            </a:extLst>
          </p:cNvPr>
          <p:cNvSpPr/>
          <p:nvPr userDrawn="1"/>
        </p:nvSpPr>
        <p:spPr>
          <a:xfrm>
            <a:off x="5845181" y="6442501"/>
            <a:ext cx="5016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0F858A06-D6DE-466C-9391-DC75EF35E157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1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22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mall Tex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A439A0A-A93A-4F51-802C-E877C09852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190695"/>
            <a:ext cx="12192000" cy="4014718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ACA794D-0BA9-4CE1-8BAA-E121D622DA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1137" y="5384801"/>
            <a:ext cx="11769726" cy="1057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your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64BC4D-4364-4E33-A787-EA1F86E4BA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70" y="6068582"/>
            <a:ext cx="1950546" cy="5900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4F1F78-F9EF-4526-AABD-B959C66DD472}"/>
              </a:ext>
            </a:extLst>
          </p:cNvPr>
          <p:cNvSpPr/>
          <p:nvPr userDrawn="1"/>
        </p:nvSpPr>
        <p:spPr>
          <a:xfrm>
            <a:off x="5845181" y="6442501"/>
            <a:ext cx="5016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0F858A06-D6DE-466C-9391-DC75EF35E157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1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99C78A2E-5873-4F38-8D8C-A17FC4381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190694"/>
          </a:xfrm>
          <a:solidFill>
            <a:schemeClr val="tx2"/>
          </a:solidFill>
        </p:spPr>
        <p:txBody>
          <a:bodyPr lIns="365760" rIns="365760">
            <a:normAutofit/>
          </a:bodyPr>
          <a:lstStyle>
            <a:lvl1pPr marL="0">
              <a:spcBef>
                <a:spcPts val="3000"/>
              </a:spcBef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15879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- Center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659988"/>
            <a:ext cx="12192000" cy="3545058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8CB86C-F0C5-45AC-83EB-F66CA10A5B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12" y="451461"/>
            <a:ext cx="11397161" cy="101004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03EEF7A3-8264-4843-8D7F-28EEFCBBA0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1137" y="5464969"/>
            <a:ext cx="11769726" cy="11152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your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01F026-D7E3-4539-95B8-DF665416C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70" y="6068582"/>
            <a:ext cx="1950546" cy="5900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F83736-E12B-450A-AA9C-35B7C0D80DA0}"/>
              </a:ext>
            </a:extLst>
          </p:cNvPr>
          <p:cNvSpPr/>
          <p:nvPr userDrawn="1"/>
        </p:nvSpPr>
        <p:spPr>
          <a:xfrm>
            <a:off x="5845181" y="6442501"/>
            <a:ext cx="5016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0F858A06-D6DE-466C-9391-DC75EF35E157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1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92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- Light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D7343A-2A6F-4114-B43B-10D46008FC0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8844" y="1388533"/>
            <a:ext cx="8212667" cy="47695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your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641506-B39B-4E1E-AFDB-9340DDE353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6" y="6068582"/>
            <a:ext cx="1950546" cy="5900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EE6BAB-00C0-4800-8902-72F8494D1136}"/>
              </a:ext>
            </a:extLst>
          </p:cNvPr>
          <p:cNvSpPr/>
          <p:nvPr userDrawn="1"/>
        </p:nvSpPr>
        <p:spPr>
          <a:xfrm>
            <a:off x="5845181" y="6442501"/>
            <a:ext cx="5016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0F858A06-D6DE-466C-9391-DC75EF35E157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1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4E82E872-A303-468F-A661-DE4F37CA9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8636000" cy="1190694"/>
          </a:xfrm>
          <a:solidFill>
            <a:schemeClr val="tx2"/>
          </a:solidFill>
        </p:spPr>
        <p:txBody>
          <a:bodyPr lIns="365760" rIns="365760">
            <a:normAutofit/>
          </a:bodyPr>
          <a:lstStyle>
            <a:lvl1pPr marL="0">
              <a:spcBef>
                <a:spcPts val="3000"/>
              </a:spcBef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D365D2-3654-48E8-8AA1-F42B0D790B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36000" y="0"/>
            <a:ext cx="3556000" cy="6857999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the icon to add a photo. </a:t>
            </a:r>
            <a:r>
              <a:rPr lang="en-US" sz="2800"/>
              <a:t>You can download photos from GPE’s Flickr account at </a:t>
            </a:r>
            <a:r>
              <a:rPr lang="en-US" sz="28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http://www.flickr.com/photos/gpforeducation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18730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90FB48F-C644-4928-8053-72C84A044A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47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55778" y="451461"/>
            <a:ext cx="2743200" cy="27432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23327-AFDA-4046-A30B-54E7C2635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13" y="451461"/>
            <a:ext cx="7980496" cy="10100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D7343A-2A6F-4114-B43B-10D46008FC0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2588" y="1752600"/>
            <a:ext cx="7980920" cy="46545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your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AF071-78EB-491D-A406-F4475721D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70" y="6068582"/>
            <a:ext cx="1950546" cy="5900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244B57-1EA3-4EB7-AFB0-6E2BC54A19BA}"/>
              </a:ext>
            </a:extLst>
          </p:cNvPr>
          <p:cNvSpPr/>
          <p:nvPr userDrawn="1"/>
        </p:nvSpPr>
        <p:spPr>
          <a:xfrm>
            <a:off x="5845181" y="6442501"/>
            <a:ext cx="5016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0F858A06-D6DE-466C-9391-DC75EF35E157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1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6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D7235C5-597D-43E4-8808-9200374A02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540" y="208480"/>
            <a:ext cx="11682865" cy="129772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58640-3FD9-4AE4-BFDE-95138D3209A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2742" y="2328111"/>
            <a:ext cx="11682246" cy="397585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200"/>
            </a:lvl1pPr>
            <a:lvl2pPr marL="800100" indent="-342900">
              <a:buFont typeface="Arial" panose="020B0604020202020204" pitchFamily="34" charset="0"/>
              <a:buChar char="•"/>
              <a:defRPr sz="2800"/>
            </a:lvl2pPr>
            <a:lvl3pPr marL="1257300" indent="-342900">
              <a:buFont typeface="Arial" panose="020B0604020202020204" pitchFamily="34" charset="0"/>
              <a:buChar char="•"/>
              <a:defRPr sz="2400"/>
            </a:lvl3pPr>
            <a:lvl4pPr marL="1657350" indent="-285750">
              <a:buFont typeface="Arial" panose="020B0604020202020204" pitchFamily="34" charset="0"/>
              <a:buChar char="•"/>
              <a:defRPr sz="2000"/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Add your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CA93A0-F46E-4B14-811D-6ED54D085A2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82742" y="1582738"/>
            <a:ext cx="11682246" cy="642937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309629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20848" y="450850"/>
            <a:ext cx="2743200" cy="27432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23327-AFDA-4046-A30B-54E7C2635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6273" y="451461"/>
            <a:ext cx="7919279" cy="10100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D7343A-2A6F-4114-B43B-10D46008FC0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646122" y="1752600"/>
            <a:ext cx="7919699" cy="46545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your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9A6D0E-EB79-4F4C-BEB5-E6D16839C5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70" y="6068582"/>
            <a:ext cx="1950546" cy="5900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879834-1DAC-4057-B469-0D6AE134A06B}"/>
              </a:ext>
            </a:extLst>
          </p:cNvPr>
          <p:cNvSpPr/>
          <p:nvPr userDrawn="1"/>
        </p:nvSpPr>
        <p:spPr>
          <a:xfrm>
            <a:off x="5845181" y="6442501"/>
            <a:ext cx="5016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0F858A06-D6DE-466C-9391-DC75EF35E157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1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83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Coll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66802" y="1659988"/>
            <a:ext cx="2335236" cy="3671667"/>
          </a:xfrm>
          <a:prstGeom prst="roundRect">
            <a:avLst>
              <a:gd name="adj" fmla="val 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641188" y="1659989"/>
            <a:ext cx="2335237" cy="3671666"/>
          </a:xfrm>
          <a:prstGeom prst="roundRect">
            <a:avLst>
              <a:gd name="adj" fmla="val 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215575" y="1659989"/>
            <a:ext cx="2335237" cy="3671666"/>
          </a:xfrm>
          <a:prstGeom prst="roundRect">
            <a:avLst>
              <a:gd name="adj" fmla="val 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789962" y="1659988"/>
            <a:ext cx="2335237" cy="3671667"/>
          </a:xfrm>
          <a:prstGeom prst="roundRect">
            <a:avLst>
              <a:gd name="adj" fmla="val 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563136-6ED9-4AF9-9B75-E6CC64823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12" y="451461"/>
            <a:ext cx="11397161" cy="101004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9D5A3-C2FC-42B5-B040-4C9B815DA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70" y="6068582"/>
            <a:ext cx="1950546" cy="590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310E39-1808-41A1-927C-B495FBB0A71F}"/>
              </a:ext>
            </a:extLst>
          </p:cNvPr>
          <p:cNvSpPr/>
          <p:nvPr userDrawn="1"/>
        </p:nvSpPr>
        <p:spPr>
          <a:xfrm>
            <a:off x="5845181" y="6442501"/>
            <a:ext cx="5016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0F858A06-D6DE-466C-9391-DC75EF35E157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1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45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Collage 1 with Checkmark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66802" y="1659988"/>
            <a:ext cx="2335236" cy="3671667"/>
          </a:xfrm>
          <a:prstGeom prst="roundRect">
            <a:avLst>
              <a:gd name="adj" fmla="val 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641188" y="1659989"/>
            <a:ext cx="2335237" cy="3671666"/>
          </a:xfrm>
          <a:prstGeom prst="roundRect">
            <a:avLst>
              <a:gd name="adj" fmla="val 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215575" y="1659989"/>
            <a:ext cx="2335237" cy="3671666"/>
          </a:xfrm>
          <a:prstGeom prst="roundRect">
            <a:avLst>
              <a:gd name="adj" fmla="val 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789962" y="1659988"/>
            <a:ext cx="2335237" cy="3671667"/>
          </a:xfrm>
          <a:prstGeom prst="roundRect">
            <a:avLst>
              <a:gd name="adj" fmla="val 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64CAB-3A00-4817-B68B-F20F84A75E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6802" y="5435221"/>
            <a:ext cx="2335236" cy="6000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/>
            </a:lvl1pPr>
            <a:lvl2pPr marL="457200" indent="0">
              <a:buFontTx/>
              <a:buNone/>
              <a:defRPr sz="2400" b="1"/>
            </a:lvl2pPr>
            <a:lvl3pPr marL="914400" indent="0">
              <a:buFontTx/>
              <a:buNone/>
              <a:defRPr sz="2400" b="1"/>
            </a:lvl3pPr>
            <a:lvl4pPr marL="1371600" indent="0">
              <a:buFontTx/>
              <a:buNone/>
              <a:defRPr sz="2400" b="1"/>
            </a:lvl4pPr>
            <a:lvl5pPr marL="1828800" indent="0">
              <a:buFontTx/>
              <a:buNone/>
              <a:defRPr sz="2400" b="1"/>
            </a:lvl5pPr>
          </a:lstStyle>
          <a:p>
            <a:pPr lvl="0"/>
            <a:r>
              <a:rPr lang="en-US"/>
              <a:t>Your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CA47C70-48DF-40E1-B1F7-5544F1085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6589" y="5435220"/>
            <a:ext cx="2335236" cy="6000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/>
            </a:lvl1pPr>
            <a:lvl2pPr marL="457200" indent="0">
              <a:buFontTx/>
              <a:buNone/>
              <a:defRPr sz="2400" b="1"/>
            </a:lvl2pPr>
            <a:lvl3pPr marL="914400" indent="0">
              <a:buFontTx/>
              <a:buNone/>
              <a:defRPr sz="2400" b="1"/>
            </a:lvl3pPr>
            <a:lvl4pPr marL="1371600" indent="0">
              <a:buFontTx/>
              <a:buNone/>
              <a:defRPr sz="2400" b="1"/>
            </a:lvl4pPr>
            <a:lvl5pPr marL="1828800" indent="0">
              <a:buFontTx/>
              <a:buNone/>
              <a:defRPr sz="2400" b="1"/>
            </a:lvl5pPr>
          </a:lstStyle>
          <a:p>
            <a:pPr lvl="0"/>
            <a:r>
              <a:rPr lang="en-US"/>
              <a:t>Your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5CA1BAB2-4572-485E-8E36-4DB20F207E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5575" y="5435220"/>
            <a:ext cx="2335236" cy="6000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/>
            </a:lvl1pPr>
            <a:lvl2pPr marL="457200" indent="0">
              <a:buFontTx/>
              <a:buNone/>
              <a:defRPr sz="2400" b="1"/>
            </a:lvl2pPr>
            <a:lvl3pPr marL="914400" indent="0">
              <a:buFontTx/>
              <a:buNone/>
              <a:defRPr sz="2400" b="1"/>
            </a:lvl3pPr>
            <a:lvl4pPr marL="1371600" indent="0">
              <a:buFontTx/>
              <a:buNone/>
              <a:defRPr sz="2400" b="1"/>
            </a:lvl4pPr>
            <a:lvl5pPr marL="1828800" indent="0">
              <a:buFontTx/>
              <a:buNone/>
              <a:defRPr sz="2400" b="1"/>
            </a:lvl5pPr>
          </a:lstStyle>
          <a:p>
            <a:pPr lvl="0"/>
            <a:r>
              <a:rPr lang="en-US"/>
              <a:t>Your text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27EB002-B257-4E9F-991C-CB1430298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5362" y="5435219"/>
            <a:ext cx="2335236" cy="6000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/>
            </a:lvl1pPr>
            <a:lvl2pPr marL="457200" indent="0">
              <a:buFontTx/>
              <a:buNone/>
              <a:defRPr sz="2400" b="1"/>
            </a:lvl2pPr>
            <a:lvl3pPr marL="914400" indent="0">
              <a:buFontTx/>
              <a:buNone/>
              <a:defRPr sz="2400" b="1"/>
            </a:lvl3pPr>
            <a:lvl4pPr marL="1371600" indent="0">
              <a:buFontTx/>
              <a:buNone/>
              <a:defRPr sz="2400" b="1"/>
            </a:lvl4pPr>
            <a:lvl5pPr marL="1828800" indent="0">
              <a:buFontTx/>
              <a:buNone/>
              <a:defRPr sz="2400" b="1"/>
            </a:lvl5pPr>
          </a:lstStyle>
          <a:p>
            <a:pPr lvl="0"/>
            <a:r>
              <a:rPr lang="en-US"/>
              <a:t>Your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912555-73C0-471D-ACAE-6267DE8A3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12" y="451461"/>
            <a:ext cx="11397161" cy="101004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8371A5-0F3C-41B2-9646-5E99720085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70" y="6068582"/>
            <a:ext cx="1950546" cy="590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68EE8DB-07E4-4162-8858-16440DD54CC4}"/>
              </a:ext>
            </a:extLst>
          </p:cNvPr>
          <p:cNvSpPr/>
          <p:nvPr userDrawn="1"/>
        </p:nvSpPr>
        <p:spPr>
          <a:xfrm>
            <a:off x="5845181" y="6442501"/>
            <a:ext cx="5016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0F858A06-D6DE-466C-9391-DC75EF35E157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1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56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Coll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558086"/>
            <a:ext cx="6095999" cy="218924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5999" y="1558086"/>
            <a:ext cx="6095999" cy="218924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5999" y="3747326"/>
            <a:ext cx="6095999" cy="218924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2" y="3747326"/>
            <a:ext cx="6095999" cy="218924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FAC1C7-6F82-4A60-9846-1A1797A7D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12" y="451461"/>
            <a:ext cx="11397161" cy="101004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91638A-CC45-41B1-89FF-BC50E1FEF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70" y="6068582"/>
            <a:ext cx="1950546" cy="5900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FA516B-1957-480B-9331-BE314D2CDB76}"/>
              </a:ext>
            </a:extLst>
          </p:cNvPr>
          <p:cNvSpPr/>
          <p:nvPr userDrawn="1"/>
        </p:nvSpPr>
        <p:spPr>
          <a:xfrm>
            <a:off x="5845181" y="6442501"/>
            <a:ext cx="5016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0F858A06-D6DE-466C-9391-DC75EF35E157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1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93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Coll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35901" y="2177996"/>
            <a:ext cx="2318976" cy="163153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697318" y="2177996"/>
            <a:ext cx="2318976" cy="163153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258733" y="2177996"/>
            <a:ext cx="2318976" cy="163153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35901" y="4122158"/>
            <a:ext cx="2318976" cy="163153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97318" y="4122158"/>
            <a:ext cx="2318976" cy="163153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258733" y="4122158"/>
            <a:ext cx="2318976" cy="163153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11FC-B53C-40AE-9457-BAD6F4653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324" y="365125"/>
            <a:ext cx="1126338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6B0E35-FBF0-4C26-84C5-A956AD0CF5B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14325" y="1935163"/>
            <a:ext cx="3638550" cy="44307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your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386344-B12D-4C40-A198-1BCB1309DA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70" y="6068582"/>
            <a:ext cx="1950546" cy="590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E5BB32-0BDA-4950-99B8-AA51AF53DEBC}"/>
              </a:ext>
            </a:extLst>
          </p:cNvPr>
          <p:cNvSpPr/>
          <p:nvPr userDrawn="1"/>
        </p:nvSpPr>
        <p:spPr>
          <a:xfrm>
            <a:off x="5845181" y="6442501"/>
            <a:ext cx="5016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0F858A06-D6DE-466C-9391-DC75EF35E157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1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9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Coll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" y="1"/>
            <a:ext cx="4063998" cy="342899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47625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A1E5BD5-21A4-47BC-8511-D4E1F7E934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" y="3428999"/>
            <a:ext cx="4063998" cy="342899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47625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789287B-E803-4FE4-86B2-BEAA2CD946F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28002" y="3"/>
            <a:ext cx="4063998" cy="342899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47625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BDA8127-D50E-42DA-8D48-87863EF244A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28002" y="3429001"/>
            <a:ext cx="4063998" cy="342899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47625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063999" y="0"/>
            <a:ext cx="4063998" cy="231501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47625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898CF62-AFF9-4203-8122-3D715D11E1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63999" y="2318553"/>
            <a:ext cx="4063998" cy="21717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47625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5AFF3B-614C-4D5B-BEAA-50BFADEEC28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63999" y="4493788"/>
            <a:ext cx="4063998" cy="236420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47625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95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CBC74DD9-0A20-4FD1-8BA6-8E816BCF72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61B4C9-F652-4B21-A634-59F3CD3DE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70" y="6068582"/>
            <a:ext cx="1950546" cy="590022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F14E555-8133-4CBD-B340-817465AB1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9692" y="1569686"/>
            <a:ext cx="4031200" cy="914400"/>
          </a:xfrm>
        </p:spPr>
        <p:txBody>
          <a:bodyPr>
            <a:normAutofit/>
          </a:bodyPr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235941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Plain with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03E868A-7466-4FFE-A959-68AD0BF348F5}"/>
              </a:ext>
            </a:extLst>
          </p:cNvPr>
          <p:cNvGrpSpPr/>
          <p:nvPr userDrawn="1"/>
        </p:nvGrpSpPr>
        <p:grpSpPr>
          <a:xfrm>
            <a:off x="1388608" y="6199489"/>
            <a:ext cx="9414784" cy="276999"/>
            <a:chOff x="2400423" y="6199489"/>
            <a:chExt cx="9414784" cy="27699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FEB81A1-C6CE-434F-8F42-8112A79B7487}"/>
                </a:ext>
              </a:extLst>
            </p:cNvPr>
            <p:cNvGrpSpPr/>
            <p:nvPr/>
          </p:nvGrpSpPr>
          <p:grpSpPr>
            <a:xfrm>
              <a:off x="2400423" y="6199489"/>
              <a:ext cx="1681417" cy="276999"/>
              <a:chOff x="535324" y="6211063"/>
              <a:chExt cx="1681417" cy="27699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20AA0B-7891-4BE2-A365-A83AB5F3F7A8}"/>
                  </a:ext>
                </a:extLst>
              </p:cNvPr>
              <p:cNvSpPr txBox="1"/>
              <p:nvPr/>
            </p:nvSpPr>
            <p:spPr>
              <a:xfrm>
                <a:off x="688694" y="6211063"/>
                <a:ext cx="15280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chemeClr val="bg2">
                        <a:lumMod val="25000"/>
                      </a:schemeClr>
                    </a:solidFill>
                  </a:rPr>
                  <a:t>globalpartnership.org</a:t>
                </a:r>
                <a:endParaRPr lang="en-US" sz="160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9" name="Picture 18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9D095A84-DAB8-4223-9E5F-6456455702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324" y="6264196"/>
                <a:ext cx="193881" cy="193881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7871B9-38D5-4690-9281-5DEC39DB3249}"/>
                </a:ext>
              </a:extLst>
            </p:cNvPr>
            <p:cNvGrpSpPr/>
            <p:nvPr/>
          </p:nvGrpSpPr>
          <p:grpSpPr>
            <a:xfrm>
              <a:off x="4286959" y="6199489"/>
              <a:ext cx="2557392" cy="276999"/>
              <a:chOff x="2723275" y="6211063"/>
              <a:chExt cx="2557392" cy="27699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89D13B-0B99-40D0-8041-B3A69260090C}"/>
                  </a:ext>
                </a:extLst>
              </p:cNvPr>
              <p:cNvSpPr txBox="1"/>
              <p:nvPr/>
            </p:nvSpPr>
            <p:spPr>
              <a:xfrm>
                <a:off x="2878086" y="6211063"/>
                <a:ext cx="24025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chemeClr val="bg2">
                        <a:lumMod val="25000"/>
                      </a:schemeClr>
                    </a:solidFill>
                  </a:rPr>
                  <a:t>information@globalpartnership.org</a:t>
                </a:r>
                <a:endParaRPr lang="en-US" sz="160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491B72D-0FEE-481D-9AE5-2B5ADAB041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3275" y="6246835"/>
                <a:ext cx="193881" cy="193881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A73745-653A-417C-94A7-DD0E3EF8FC6E}"/>
                </a:ext>
              </a:extLst>
            </p:cNvPr>
            <p:cNvGrpSpPr/>
            <p:nvPr/>
          </p:nvGrpSpPr>
          <p:grpSpPr>
            <a:xfrm>
              <a:off x="7091034" y="6199489"/>
              <a:ext cx="1498191" cy="276999"/>
              <a:chOff x="5810349" y="6211063"/>
              <a:chExt cx="1498191" cy="27699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7F52D1-5133-4B5E-8693-8E2670177EA8}"/>
                  </a:ext>
                </a:extLst>
              </p:cNvPr>
              <p:cNvSpPr txBox="1"/>
              <p:nvPr/>
            </p:nvSpPr>
            <p:spPr>
              <a:xfrm>
                <a:off x="5942012" y="6211063"/>
                <a:ext cx="1366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chemeClr val="bg2">
                        <a:lumMod val="25000"/>
                      </a:schemeClr>
                    </a:solidFill>
                  </a:rPr>
                  <a:t>/GlobalPartnership</a:t>
                </a:r>
                <a:endParaRPr lang="en-US" sz="160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94C456F-3692-4993-8F27-84D7AE9F8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0349" y="6252622"/>
                <a:ext cx="193881" cy="193881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AE346F-9BAD-43D0-A61E-0DEF4148B3FF}"/>
                </a:ext>
              </a:extLst>
            </p:cNvPr>
            <p:cNvGrpSpPr/>
            <p:nvPr/>
          </p:nvGrpSpPr>
          <p:grpSpPr>
            <a:xfrm>
              <a:off x="8794345" y="6199489"/>
              <a:ext cx="1429584" cy="276999"/>
              <a:chOff x="7838220" y="6211063"/>
              <a:chExt cx="1429584" cy="27699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7FC989-E2FA-497A-ADFF-C1EC2AFA66B8}"/>
                  </a:ext>
                </a:extLst>
              </p:cNvPr>
              <p:cNvSpPr txBox="1"/>
              <p:nvPr/>
            </p:nvSpPr>
            <p:spPr>
              <a:xfrm>
                <a:off x="7969885" y="6211063"/>
                <a:ext cx="12979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chemeClr val="bg2">
                        <a:lumMod val="25000"/>
                      </a:schemeClr>
                    </a:solidFill>
                  </a:rPr>
                  <a:t>@GPforEducation</a:t>
                </a:r>
                <a:endParaRPr lang="en-US" sz="160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99E08B8-911E-489C-BCB1-47037F76D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8220" y="6258409"/>
                <a:ext cx="193881" cy="193881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126B0-EA93-493A-8A68-5BBC76F5696B}"/>
                </a:ext>
              </a:extLst>
            </p:cNvPr>
            <p:cNvGrpSpPr/>
            <p:nvPr/>
          </p:nvGrpSpPr>
          <p:grpSpPr>
            <a:xfrm>
              <a:off x="10463684" y="6199489"/>
              <a:ext cx="1351523" cy="276999"/>
              <a:chOff x="9797000" y="6211063"/>
              <a:chExt cx="1351523" cy="27699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BE6905-D168-4249-BA18-0DFFF27EEC1E}"/>
                  </a:ext>
                </a:extLst>
              </p:cNvPr>
              <p:cNvSpPr txBox="1"/>
              <p:nvPr/>
            </p:nvSpPr>
            <p:spPr>
              <a:xfrm>
                <a:off x="9929150" y="6211063"/>
                <a:ext cx="12193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chemeClr val="bg2">
                        <a:lumMod val="25000"/>
                      </a:schemeClr>
                    </a:solidFill>
                  </a:rPr>
                  <a:t>/GPforEducation</a:t>
                </a:r>
                <a:endParaRPr lang="en-US" sz="160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82E92D7-B360-449E-857C-669D0EA78B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97000" y="6258409"/>
                <a:ext cx="193881" cy="193881"/>
              </a:xfrm>
              <a:prstGeom prst="rect">
                <a:avLst/>
              </a:prstGeom>
            </p:spPr>
          </p:pic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BF3F53E-4944-4DD2-975E-B0F38D69DD9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70" y="4748493"/>
            <a:ext cx="2284260" cy="690967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3EA5BE9-5E05-4E88-BD1B-47E9B86B76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689" y="2088620"/>
            <a:ext cx="9324622" cy="914400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9121636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639763"/>
          </a:xfrm>
        </p:spPr>
        <p:txBody>
          <a:bodyPr>
            <a:normAutofit/>
          </a:bodyPr>
          <a:lstStyle>
            <a:lvl1pPr algn="l">
              <a:defRPr sz="3200">
                <a:latin typeface="Arial Rounded MT Bold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68833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300CD-3AA5-4D2F-A764-825BDF626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0D759-39DD-49AD-9A33-1D9196319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B6EE3-AFC7-471B-A306-5B789536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2E7A-7FC8-456A-9C05-78320E7EDF3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B4086-0F48-4225-BDE5-B144D852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4E202-53E0-46BC-988C-1A5876B4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05656-D92F-4B55-ACB0-8A28CD6D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6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D7235C5-597D-43E4-8808-9200374A02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540" y="208480"/>
            <a:ext cx="11682865" cy="129772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58640-3FD9-4AE4-BFDE-95138D3209A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2742" y="2328111"/>
            <a:ext cx="11682246" cy="397585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CA93A0-F46E-4B14-811D-6ED54D085A2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82742" y="1582738"/>
            <a:ext cx="11682246" cy="642937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8963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Full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8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with Blue Box and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1CBE73F-F329-44CB-8B81-D457FAF4CF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CA8E070-BF4A-4B4E-A8CF-04F0A72DC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524" y="650410"/>
            <a:ext cx="5114964" cy="1086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ACDA621-AC44-4F86-A6A0-C5254B0665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5438" y="1766888"/>
            <a:ext cx="5114925" cy="4365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your text</a:t>
            </a:r>
          </a:p>
        </p:txBody>
      </p:sp>
    </p:spTree>
    <p:extLst>
      <p:ext uri="{BB962C8B-B14F-4D97-AF65-F5344CB8AC3E}">
        <p14:creationId xmlns:p14="http://schemas.microsoft.com/office/powerpoint/2010/main" val="187662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 with Page Num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D5596-7A50-45F2-AB6F-8F78DD10CC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12" y="451461"/>
            <a:ext cx="11397161" cy="101004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0673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mall Text Are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A439A0A-A93A-4F51-802C-E877C09852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0" cy="5205413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ACA794D-0BA9-4CE1-8BAA-E121D622DA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1137" y="5464969"/>
            <a:ext cx="11769726" cy="11152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your text</a:t>
            </a:r>
          </a:p>
        </p:txBody>
      </p:sp>
    </p:spTree>
    <p:extLst>
      <p:ext uri="{BB962C8B-B14F-4D97-AF65-F5344CB8AC3E}">
        <p14:creationId xmlns:p14="http://schemas.microsoft.com/office/powerpoint/2010/main" val="222989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your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CCD60F7-A960-49A4-A6A1-4C7AC22F7DCC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EC0AAA9-FBB9-46DB-8FB2-4AD058C978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684108" y="6550222"/>
            <a:ext cx="823784" cy="3077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845179" y="6550221"/>
            <a:ext cx="5016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0F858A06-D6DE-466C-9391-DC75EF35E157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1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4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77" r:id="rId3"/>
    <p:sldLayoutId id="2147483678" r:id="rId4"/>
    <p:sldLayoutId id="2147483679" r:id="rId5"/>
    <p:sldLayoutId id="2147483651" r:id="rId6"/>
    <p:sldLayoutId id="2147483671" r:id="rId7"/>
    <p:sldLayoutId id="2147483650" r:id="rId8"/>
    <p:sldLayoutId id="2147483669" r:id="rId9"/>
    <p:sldLayoutId id="2147483675" r:id="rId10"/>
    <p:sldLayoutId id="2147483670" r:id="rId11"/>
    <p:sldLayoutId id="2147483672" r:id="rId12"/>
    <p:sldLayoutId id="2147483673" r:id="rId13"/>
    <p:sldLayoutId id="2147483658" r:id="rId14"/>
    <p:sldLayoutId id="2147483674" r:id="rId15"/>
    <p:sldLayoutId id="2147483659" r:id="rId16"/>
    <p:sldLayoutId id="2147483660" r:id="rId17"/>
    <p:sldLayoutId id="2147483667" r:id="rId18"/>
    <p:sldLayoutId id="2147483676" r:id="rId19"/>
    <p:sldLayoutId id="2147483708" r:id="rId20"/>
    <p:sldLayoutId id="214748370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756" y="365125"/>
            <a:ext cx="11441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56" y="1825625"/>
            <a:ext cx="114412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your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684108" y="6550222"/>
            <a:ext cx="823784" cy="30777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4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24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partnership.org/content/leg-self-assessment-and-performance-feedback-tool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Judith@iodparc.com" TargetMode="External"/><Relationship Id="rId3" Type="http://schemas.openxmlformats.org/officeDocument/2006/relationships/image" Target="../media/image29.png"/><Relationship Id="rId7" Type="http://schemas.openxmlformats.org/officeDocument/2006/relationships/hyperlink" Target="mailto:jperrier@globalpartnership.or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khruskovec@globalpartnership.org" TargetMode="External"/><Relationship Id="rId5" Type="http://schemas.openxmlformats.org/officeDocument/2006/relationships/hyperlink" Target="mailto:lramosalcantara@globalpartnership.org" TargetMode="External"/><Relationship Id="rId4" Type="http://schemas.openxmlformats.org/officeDocument/2006/relationships/hyperlink" Target="mailto:akibesaki@globalpartnership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">
            <a:extLst>
              <a:ext uri="{FF2B5EF4-FFF2-40B4-BE49-F238E27FC236}">
                <a16:creationId xmlns:a16="http://schemas.microsoft.com/office/drawing/2014/main" id="{3C45EB4A-3790-4E26-9BB9-D530AD0CD7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8386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570656-27F0-4D4C-8262-D9E79CB01D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5" y="441595"/>
            <a:ext cx="3008923" cy="910171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5E1A60F-A643-4707-9D56-7173C4C0C06A}"/>
              </a:ext>
            </a:extLst>
          </p:cNvPr>
          <p:cNvSpPr txBox="1">
            <a:spLocks/>
          </p:cNvSpPr>
          <p:nvPr/>
        </p:nvSpPr>
        <p:spPr>
          <a:xfrm>
            <a:off x="527905" y="2405742"/>
            <a:ext cx="11342363" cy="20465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Calibri"/>
                <a:cs typeface="Calibri"/>
              </a:rPr>
              <a:t>LEG Pilot </a:t>
            </a:r>
          </a:p>
          <a:p>
            <a:r>
              <a:rPr lang="en-US" sz="3000" dirty="0">
                <a:latin typeface="Calibri"/>
                <a:cs typeface="Calibri"/>
              </a:rPr>
              <a:t>Video-conference call – VC#1, 21 November 2019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A1B04B1-CCE0-45C4-97BD-D5BC61F0FA3D}"/>
              </a:ext>
            </a:extLst>
          </p:cNvPr>
          <p:cNvSpPr txBox="1">
            <a:spLocks/>
          </p:cNvSpPr>
          <p:nvPr/>
        </p:nvSpPr>
        <p:spPr>
          <a:xfrm>
            <a:off x="527905" y="3925514"/>
            <a:ext cx="11342363" cy="24908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00" dirty="0">
                <a:latin typeface="Calibri"/>
                <a:cs typeface="Calibri"/>
              </a:rPr>
              <a:t> </a:t>
            </a:r>
            <a:r>
              <a:rPr lang="en-US" sz="4900" dirty="0">
                <a:latin typeface="Calibri"/>
                <a:cs typeface="Calibri"/>
              </a:rPr>
              <a:t>Tools for LEG Self-Assessment and</a:t>
            </a:r>
          </a:p>
          <a:p>
            <a:r>
              <a:rPr lang="en-US" sz="4900" dirty="0">
                <a:latin typeface="Calibri"/>
                <a:cs typeface="Calibri"/>
              </a:rPr>
              <a:t>Performance Feedback</a:t>
            </a:r>
          </a:p>
          <a:p>
            <a:endParaRPr lang="en-US" sz="2100" dirty="0">
              <a:latin typeface="Calibri"/>
              <a:cs typeface="Calibri"/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24754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E858DED-C417-42B3-9272-6326F3BFB932}"/>
              </a:ext>
            </a:extLst>
          </p:cNvPr>
          <p:cNvSpPr txBox="1"/>
          <p:nvPr/>
        </p:nvSpPr>
        <p:spPr>
          <a:xfrm>
            <a:off x="4095506" y="254219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1023C2-8D96-43A6-BFDD-DB16FB98C0BC}"/>
              </a:ext>
            </a:extLst>
          </p:cNvPr>
          <p:cNvSpPr/>
          <p:nvPr/>
        </p:nvSpPr>
        <p:spPr>
          <a:xfrm>
            <a:off x="1584960" y="1833978"/>
            <a:ext cx="93878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CC620B-B870-4631-8DFF-282C91D22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2" y="1670434"/>
            <a:ext cx="1181100" cy="933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72EF43-2CAB-4198-B675-33E20810B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993" y="0"/>
            <a:ext cx="628400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AB97B2-5551-4953-A572-D6A842247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645" y="5981110"/>
            <a:ext cx="2008065" cy="607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67E314-851F-4187-A49E-BCD1E78A9088}"/>
              </a:ext>
            </a:extLst>
          </p:cNvPr>
          <p:cNvSpPr txBox="1"/>
          <p:nvPr/>
        </p:nvSpPr>
        <p:spPr>
          <a:xfrm>
            <a:off x="785813" y="2219163"/>
            <a:ext cx="38363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419522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76D13A6A-748C-4792-AB61-8294F133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064" y="2479467"/>
            <a:ext cx="7012954" cy="129772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Introducing the tools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08ECA1-A489-4874-87E7-68FB22ABF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25223" y="2265486"/>
            <a:ext cx="2028825" cy="191452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F687A3E-E7EA-4784-9EA6-F93190A51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507991"/>
              </p:ext>
            </p:extLst>
          </p:nvPr>
        </p:nvGraphicFramePr>
        <p:xfrm>
          <a:off x="9202058" y="41149"/>
          <a:ext cx="2989942" cy="2957943"/>
        </p:xfrm>
        <a:graphic>
          <a:graphicData uri="http://schemas.openxmlformats.org/drawingml/2006/table">
            <a:tbl>
              <a:tblPr firstRow="1" firstCol="1" bandRow="1"/>
              <a:tblGrid>
                <a:gridCol w="2989942">
                  <a:extLst>
                    <a:ext uri="{9D8B030D-6E8A-4147-A177-3AD203B41FA5}">
                      <a16:colId xmlns:a16="http://schemas.microsoft.com/office/drawing/2014/main" val="205876843"/>
                    </a:ext>
                  </a:extLst>
                </a:gridCol>
              </a:tblGrid>
              <a:tr h="3610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Today’s Agenda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 anchor="ctr"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89985"/>
                  </a:ext>
                </a:extLst>
              </a:tr>
              <a:tr h="3436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Introductions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 anchor="ctr"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959031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Overview of the pilot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429624"/>
                  </a:ext>
                </a:extLst>
              </a:tr>
              <a:tr h="32915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Introducing the tools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212011"/>
                  </a:ext>
                </a:extLst>
              </a:tr>
              <a:tr h="260581">
                <a:tc>
                  <a:txBody>
                    <a:bodyPr/>
                    <a:lstStyle/>
                    <a:p>
                      <a:pPr marL="566738" marR="0" lvl="0" indent="-2762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 self-assessment tool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182940"/>
                  </a:ext>
                </a:extLst>
              </a:tr>
              <a:tr h="254787">
                <a:tc>
                  <a:txBody>
                    <a:bodyPr/>
                    <a:lstStyle/>
                    <a:p>
                      <a:pPr marL="566738" marR="0" lvl="0" indent="-2762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feedback tool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178951"/>
                  </a:ext>
                </a:extLst>
              </a:tr>
              <a:tr h="2971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Implementing the pilot</a:t>
                      </a:r>
                    </a:p>
                  </a:txBody>
                  <a:tcPr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80171"/>
                  </a:ext>
                </a:extLst>
              </a:tr>
              <a:tr h="327544">
                <a:tc>
                  <a:txBody>
                    <a:bodyPr/>
                    <a:lstStyle/>
                    <a:p>
                      <a:pPr marL="566738" marR="0" lvl="0" indent="-334963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Getting started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14696"/>
                  </a:ext>
                </a:extLst>
              </a:tr>
              <a:tr h="409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 anchor="ctr"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44633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0D25D6A-202D-44FE-8EFC-4E175D2DE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634" y="2633766"/>
            <a:ext cx="3208366" cy="1133475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958024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E858DED-C417-42B3-9272-6326F3BFB932}"/>
              </a:ext>
            </a:extLst>
          </p:cNvPr>
          <p:cNvSpPr txBox="1"/>
          <p:nvPr/>
        </p:nvSpPr>
        <p:spPr>
          <a:xfrm>
            <a:off x="4095506" y="254219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BEBD9FC-22EF-4084-A1C9-7150EEE8C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0786658"/>
              </p:ext>
            </p:extLst>
          </p:nvPr>
        </p:nvGraphicFramePr>
        <p:xfrm>
          <a:off x="6734629" y="1538514"/>
          <a:ext cx="4804228" cy="4180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2D268EC-7B2B-4896-AEA6-68D00CBA5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724548"/>
              </p:ext>
            </p:extLst>
          </p:nvPr>
        </p:nvGraphicFramePr>
        <p:xfrm>
          <a:off x="4375966" y="1930514"/>
          <a:ext cx="2951172" cy="249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64013AD-D372-4C25-AF7A-343D4581ADB8}"/>
              </a:ext>
            </a:extLst>
          </p:cNvPr>
          <p:cNvSpPr/>
          <p:nvPr/>
        </p:nvSpPr>
        <p:spPr>
          <a:xfrm>
            <a:off x="115751" y="1923561"/>
            <a:ext cx="408586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/>
              <a:t>              </a:t>
            </a:r>
            <a:r>
              <a:rPr lang="en-US" sz="2800" dirty="0"/>
              <a:t>Reflect </a:t>
            </a:r>
            <a:r>
              <a:rPr lang="en-US" sz="2800" i="1" dirty="0"/>
              <a:t>collectively</a:t>
            </a:r>
          </a:p>
          <a:p>
            <a:pPr algn="r"/>
            <a:endParaRPr lang="en-US" sz="1000" dirty="0"/>
          </a:p>
          <a:p>
            <a:pPr algn="r"/>
            <a:r>
              <a:rPr lang="en-US" sz="2800" dirty="0"/>
              <a:t>Stimulate dialogue with all LEG actors</a:t>
            </a:r>
          </a:p>
          <a:p>
            <a:pPr algn="r"/>
            <a:endParaRPr lang="en-US" sz="1000" dirty="0"/>
          </a:p>
          <a:p>
            <a:pPr algn="r"/>
            <a:r>
              <a:rPr lang="en-US" sz="2800" dirty="0"/>
              <a:t>Set priorities for the sector and the LEG </a:t>
            </a:r>
          </a:p>
          <a:p>
            <a:pPr algn="r"/>
            <a:endParaRPr lang="en-US" sz="1000" dirty="0"/>
          </a:p>
          <a:p>
            <a:pPr algn="r"/>
            <a:r>
              <a:rPr lang="en-US" sz="2800" dirty="0"/>
              <a:t>Strengthen or establish LEG TOR </a:t>
            </a:r>
          </a:p>
          <a:p>
            <a:pPr algn="r"/>
            <a:endParaRPr lang="en-US" sz="1000" dirty="0"/>
          </a:p>
          <a:p>
            <a:pPr algn="r"/>
            <a:r>
              <a:rPr lang="en-US" sz="2800" dirty="0"/>
              <a:t>Monitor the evolution of the LEG’s progress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EB0E98-AABF-415C-A7E6-8FC5DABB389F}"/>
              </a:ext>
            </a:extLst>
          </p:cNvPr>
          <p:cNvSpPr/>
          <p:nvPr/>
        </p:nvSpPr>
        <p:spPr>
          <a:xfrm>
            <a:off x="7551669" y="1694101"/>
            <a:ext cx="464033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b="1" dirty="0"/>
          </a:p>
          <a:p>
            <a:r>
              <a:rPr lang="en-US" sz="2800" dirty="0"/>
              <a:t>Reflect on key actors’ performance and contributions to the LEG</a:t>
            </a:r>
          </a:p>
          <a:p>
            <a:endParaRPr lang="en-US" sz="1200" dirty="0"/>
          </a:p>
          <a:p>
            <a:r>
              <a:rPr lang="en-US" sz="2800" dirty="0"/>
              <a:t>Stimulate open and transparent discussion </a:t>
            </a:r>
          </a:p>
          <a:p>
            <a:endParaRPr lang="en-US" sz="1200" dirty="0"/>
          </a:p>
          <a:p>
            <a:r>
              <a:rPr lang="en-US" sz="2800" dirty="0"/>
              <a:t>Identify actions to improve partnership dynamics</a:t>
            </a:r>
          </a:p>
          <a:p>
            <a:endParaRPr lang="en-US" sz="1200" dirty="0"/>
          </a:p>
          <a:p>
            <a:r>
              <a:rPr lang="en-US" sz="2800" dirty="0"/>
              <a:t>Hold each other accountable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2BE8CE09-DE15-4936-A4E9-E125F417E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930" y="2529882"/>
            <a:ext cx="1526478" cy="1297723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Performance feedback </a:t>
            </a:r>
            <a:b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tool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6D9B700-F3BF-40FE-A6E5-EBC4D230D349}"/>
              </a:ext>
            </a:extLst>
          </p:cNvPr>
          <p:cNvSpPr txBox="1">
            <a:spLocks/>
          </p:cNvSpPr>
          <p:nvPr/>
        </p:nvSpPr>
        <p:spPr>
          <a:xfrm>
            <a:off x="4417030" y="2542198"/>
            <a:ext cx="1526478" cy="1297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LEG self-assessment tool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9D1A9F-F637-4033-B45E-20E1FB4CE2B4}"/>
              </a:ext>
            </a:extLst>
          </p:cNvPr>
          <p:cNvSpPr txBox="1"/>
          <p:nvPr/>
        </p:nvSpPr>
        <p:spPr>
          <a:xfrm>
            <a:off x="4095506" y="252950"/>
            <a:ext cx="4116039" cy="64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Uses of the tools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D85F67-EFC5-492E-A987-81B56E31F458}"/>
              </a:ext>
            </a:extLst>
          </p:cNvPr>
          <p:cNvCxnSpPr>
            <a:cxnSpLocks/>
          </p:cNvCxnSpPr>
          <p:nvPr/>
        </p:nvCxnSpPr>
        <p:spPr>
          <a:xfrm>
            <a:off x="229429" y="893930"/>
            <a:ext cx="1142815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84EF6E9F-03EF-48D2-A0A6-BE28FDF62D2E}"/>
              </a:ext>
            </a:extLst>
          </p:cNvPr>
          <p:cNvSpPr/>
          <p:nvPr/>
        </p:nvSpPr>
        <p:spPr>
          <a:xfrm>
            <a:off x="3643349" y="1342676"/>
            <a:ext cx="4263747" cy="39345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1721BE1-07CE-4CB2-9C19-EC600A1130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51669" y="1192267"/>
            <a:ext cx="750678" cy="7214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70407DA-5CC7-4E65-82BF-E23C189D40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5740" y="1332371"/>
            <a:ext cx="630864" cy="5813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098B05-CBDC-4E80-9377-1B8208734F66}"/>
              </a:ext>
            </a:extLst>
          </p:cNvPr>
          <p:cNvSpPr txBox="1"/>
          <p:nvPr/>
        </p:nvSpPr>
        <p:spPr>
          <a:xfrm>
            <a:off x="4796589" y="4780547"/>
            <a:ext cx="23598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formats available to use the tools</a:t>
            </a:r>
          </a:p>
        </p:txBody>
      </p:sp>
    </p:spTree>
    <p:extLst>
      <p:ext uri="{BB962C8B-B14F-4D97-AF65-F5344CB8AC3E}">
        <p14:creationId xmlns:p14="http://schemas.microsoft.com/office/powerpoint/2010/main" val="769567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3E7EB8-7E94-4417-BB43-D0D20FE35A2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20" y="6319062"/>
            <a:ext cx="1930150" cy="538938"/>
          </a:xfrm>
          <a:prstGeom prst="rect">
            <a:avLst/>
          </a:prstGeom>
        </p:spPr>
      </p:pic>
      <p:pic>
        <p:nvPicPr>
          <p:cNvPr id="3" name="Picture 2" descr="A picture containing child, indoor&#10;&#10;Description automatically generated">
            <a:extLst>
              <a:ext uri="{FF2B5EF4-FFF2-40B4-BE49-F238E27FC236}">
                <a16:creationId xmlns:a16="http://schemas.microsoft.com/office/drawing/2014/main" id="{CE29FAAF-F8F3-43EF-8E54-298568F63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009"/>
                    </a14:imgEffect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" y="0"/>
            <a:ext cx="1212287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0D2D0E0-40CD-4D73-B459-5F79D4D1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859" y="4159116"/>
            <a:ext cx="7419557" cy="129772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 The LEG Self-Assessment Tool</a:t>
            </a:r>
            <a:endParaRPr lang="en-US" dirty="0"/>
          </a:p>
        </p:txBody>
      </p:sp>
      <p:pic>
        <p:nvPicPr>
          <p:cNvPr id="28" name="Picture 28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3C3C4BC7-1CEC-4CAA-B566-D9994A4C7C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031" y="3924565"/>
            <a:ext cx="1892828" cy="1766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ECF3DB-80E3-4CA1-84A2-9D4482164C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645" y="5981110"/>
            <a:ext cx="2008065" cy="60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9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686006E-1587-46D6-871D-5A237773C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0694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   LEG effectiveness 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858DED-C417-42B3-9272-6326F3BFB932}"/>
              </a:ext>
            </a:extLst>
          </p:cNvPr>
          <p:cNvSpPr txBox="1"/>
          <p:nvPr/>
        </p:nvSpPr>
        <p:spPr>
          <a:xfrm>
            <a:off x="4095506" y="254219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186B0A-994F-4A17-AD72-FDDF6422EC79}"/>
              </a:ext>
            </a:extLst>
          </p:cNvPr>
          <p:cNvGrpSpPr/>
          <p:nvPr/>
        </p:nvGrpSpPr>
        <p:grpSpPr>
          <a:xfrm rot="10800000">
            <a:off x="3714536" y="2185460"/>
            <a:ext cx="4439678" cy="3729215"/>
            <a:chOff x="3055615" y="3094046"/>
            <a:chExt cx="2766204" cy="206621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5ADDB7-091D-41CA-8F90-F654E91CA8A5}"/>
                </a:ext>
              </a:extLst>
            </p:cNvPr>
            <p:cNvSpPr/>
            <p:nvPr/>
          </p:nvSpPr>
          <p:spPr>
            <a:xfrm>
              <a:off x="3055615" y="4314867"/>
              <a:ext cx="2766204" cy="84538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3CB8A26-EEAC-49C5-A29E-1B26C56C726D}"/>
                </a:ext>
              </a:extLst>
            </p:cNvPr>
            <p:cNvSpPr/>
            <p:nvPr/>
          </p:nvSpPr>
          <p:spPr>
            <a:xfrm>
              <a:off x="3055615" y="3094046"/>
              <a:ext cx="1355359" cy="11773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AE30183-BAD1-450D-95A7-70D5D623D1DD}"/>
                </a:ext>
              </a:extLst>
            </p:cNvPr>
            <p:cNvSpPr/>
            <p:nvPr/>
          </p:nvSpPr>
          <p:spPr>
            <a:xfrm>
              <a:off x="3342758" y="3996129"/>
              <a:ext cx="418898" cy="50302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6E1A6F-D901-4B2B-8191-0B06697DDC7C}"/>
                </a:ext>
              </a:extLst>
            </p:cNvPr>
            <p:cNvSpPr txBox="1"/>
            <p:nvPr/>
          </p:nvSpPr>
          <p:spPr>
            <a:xfrm rot="10800000">
              <a:off x="3055615" y="3464141"/>
              <a:ext cx="1257102" cy="41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Collaborative capacities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1696FC7-84B0-4DEF-B59D-CE33E5CF8EE8}"/>
                </a:ext>
              </a:extLst>
            </p:cNvPr>
            <p:cNvSpPr/>
            <p:nvPr/>
          </p:nvSpPr>
          <p:spPr>
            <a:xfrm>
              <a:off x="4464583" y="3094047"/>
              <a:ext cx="1355359" cy="1177397"/>
            </a:xfrm>
            <a:prstGeom prst="rect">
              <a:avLst/>
            </a:prstGeom>
            <a:solidFill>
              <a:srgbClr val="A123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C748987-580A-4AE8-9570-60DC85D68BED}"/>
                </a:ext>
              </a:extLst>
            </p:cNvPr>
            <p:cNvSpPr/>
            <p:nvPr/>
          </p:nvSpPr>
          <p:spPr>
            <a:xfrm>
              <a:off x="4081567" y="3202766"/>
              <a:ext cx="572173" cy="3416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E43F19C-F2A9-464C-9760-880B8FBB4F0C}"/>
                </a:ext>
              </a:extLst>
            </p:cNvPr>
            <p:cNvSpPr/>
            <p:nvPr/>
          </p:nvSpPr>
          <p:spPr>
            <a:xfrm>
              <a:off x="5142264" y="4090887"/>
              <a:ext cx="408605" cy="5860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F4C2B1C-8CA0-4519-A655-F1D0370B4C0C}"/>
                </a:ext>
              </a:extLst>
            </p:cNvPr>
            <p:cNvSpPr/>
            <p:nvPr/>
          </p:nvSpPr>
          <p:spPr>
            <a:xfrm>
              <a:off x="4247558" y="3861266"/>
              <a:ext cx="560317" cy="341633"/>
            </a:xfrm>
            <a:prstGeom prst="ellipse">
              <a:avLst/>
            </a:prstGeom>
            <a:solidFill>
              <a:srgbClr val="A123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55B395B-AE9D-46A3-BDB5-89B24AC1508F}"/>
              </a:ext>
            </a:extLst>
          </p:cNvPr>
          <p:cNvSpPr txBox="1"/>
          <p:nvPr/>
        </p:nvSpPr>
        <p:spPr>
          <a:xfrm>
            <a:off x="4209364" y="2743424"/>
            <a:ext cx="370546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effectiveness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6B7939-5280-465B-B386-7DF4A4BB5C22}"/>
              </a:ext>
            </a:extLst>
          </p:cNvPr>
          <p:cNvSpPr txBox="1"/>
          <p:nvPr/>
        </p:nvSpPr>
        <p:spPr>
          <a:xfrm>
            <a:off x="3771943" y="4436216"/>
            <a:ext cx="205587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Organizational capacities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39252-E812-4E46-AE25-98CD7AD803BD}"/>
              </a:ext>
            </a:extLst>
          </p:cNvPr>
          <p:cNvSpPr txBox="1"/>
          <p:nvPr/>
        </p:nvSpPr>
        <p:spPr>
          <a:xfrm>
            <a:off x="629093" y="1993323"/>
            <a:ext cx="2640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Agreed policy dialogue functions </a:t>
            </a:r>
            <a:r>
              <a:rPr lang="en-US" sz="2400" dirty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serving shared goals and priorities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0E7F54-9DBB-4660-95D6-9A4AAB509C2A}"/>
              </a:ext>
            </a:extLst>
          </p:cNvPr>
          <p:cNvSpPr txBox="1"/>
          <p:nvPr/>
        </p:nvSpPr>
        <p:spPr>
          <a:xfrm>
            <a:off x="894785" y="4009426"/>
            <a:ext cx="2418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Arrangements making the LEG </a:t>
            </a:r>
            <a:r>
              <a:rPr lang="en-US" sz="2400" b="1" dirty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‘fit-for-purpose</a:t>
            </a:r>
            <a:r>
              <a:rPr lang="en-US" sz="2400" dirty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00CDE8-D1CF-43DD-8ACA-261619529250}"/>
              </a:ext>
            </a:extLst>
          </p:cNvPr>
          <p:cNvSpPr txBox="1"/>
          <p:nvPr/>
        </p:nvSpPr>
        <p:spPr>
          <a:xfrm>
            <a:off x="8762560" y="3886836"/>
            <a:ext cx="2982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Behaviors, values and commitments </a:t>
            </a:r>
            <a:r>
              <a:rPr lang="en-US" sz="2400" dirty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underpinning healthy partnership dynamics</a:t>
            </a:r>
          </a:p>
        </p:txBody>
      </p:sp>
    </p:spTree>
    <p:extLst>
      <p:ext uri="{BB962C8B-B14F-4D97-AF65-F5344CB8AC3E}">
        <p14:creationId xmlns:p14="http://schemas.microsoft.com/office/powerpoint/2010/main" val="324120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F59453-F2E5-4664-83B6-3B6E815A4B47}"/>
              </a:ext>
            </a:extLst>
          </p:cNvPr>
          <p:cNvSpPr txBox="1"/>
          <p:nvPr/>
        </p:nvSpPr>
        <p:spPr>
          <a:xfrm>
            <a:off x="4724400" y="3200400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bg1">
                  <a:alpha val="7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85A28-7CB1-41CF-A84A-C814985BE619}"/>
              </a:ext>
            </a:extLst>
          </p:cNvPr>
          <p:cNvSpPr txBox="1"/>
          <p:nvPr/>
        </p:nvSpPr>
        <p:spPr>
          <a:xfrm>
            <a:off x="9847944" y="4738356"/>
            <a:ext cx="193151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endParaRPr lang="en-US" sz="1600" i="1">
              <a:solidFill>
                <a:srgbClr val="000000"/>
              </a:solidFill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855E4-42D1-471D-93F3-555233B08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hart">
            <a:extLst>
              <a:ext uri="{FF2B5EF4-FFF2-40B4-BE49-F238E27FC236}">
                <a16:creationId xmlns:a16="http://schemas.microsoft.com/office/drawing/2014/main" id="{3C76AC2F-974C-4BF9-8B91-A10CCCC53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0803" y="-78304"/>
            <a:ext cx="2185183" cy="2119644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6442CDF-CBF7-47A4-91F3-279C0ED13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760861">
            <a:off x="9961172" y="35722"/>
            <a:ext cx="3160741" cy="1224915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DOC</a:t>
            </a:r>
            <a:b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Principles </a:t>
            </a:r>
            <a:b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toward effective LEGs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51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8FD2D6-7E23-490F-A733-4270C3968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883" y="1173351"/>
            <a:ext cx="3105995" cy="17478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CEF54C-277E-4203-8AEE-772F237AF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343" y="3140331"/>
            <a:ext cx="3116817" cy="1759151"/>
          </a:xfrm>
          <a:prstGeom prst="rect">
            <a:avLst/>
          </a:prstGeom>
          <a:ln>
            <a:solidFill>
              <a:srgbClr val="90288E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858DED-C417-42B3-9272-6326F3BFB932}"/>
              </a:ext>
            </a:extLst>
          </p:cNvPr>
          <p:cNvSpPr txBox="1"/>
          <p:nvPr/>
        </p:nvSpPr>
        <p:spPr>
          <a:xfrm>
            <a:off x="4255750" y="325116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96257-30A5-4DE6-8F72-83D6E32F5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73" y="1182023"/>
            <a:ext cx="3072481" cy="1747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8B8693-93B8-44D6-B2FD-536CF14C3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2475" y="1197189"/>
            <a:ext cx="3328674" cy="1755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A352DA-9585-41BE-A42E-A53803AFC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359" y="3117988"/>
            <a:ext cx="3027809" cy="17478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1DE052A8-9214-4013-9259-BB92F7CA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0694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   What it looks like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36" name="chart">
            <a:extLst>
              <a:ext uri="{FF2B5EF4-FFF2-40B4-BE49-F238E27FC236}">
                <a16:creationId xmlns:a16="http://schemas.microsoft.com/office/drawing/2014/main" id="{08C13D86-241F-4209-9AB6-9EAFC6821F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4343" y="-44719"/>
            <a:ext cx="2185183" cy="21196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BE02F7-DAB2-4E0D-AC65-776DA2855F78}"/>
              </a:ext>
            </a:extLst>
          </p:cNvPr>
          <p:cNvSpPr/>
          <p:nvPr/>
        </p:nvSpPr>
        <p:spPr>
          <a:xfrm rot="2705097">
            <a:off x="10793020" y="403990"/>
            <a:ext cx="1627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The tool in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 POWERPOINT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863086-D0DE-4623-A331-B22018A9B3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799" y="3106464"/>
            <a:ext cx="3279131" cy="17708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7CD4C4-4B4F-4AD9-B014-92EA7FB6D3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319" y="3106464"/>
            <a:ext cx="2994683" cy="17708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902CC6-BCFE-45B3-A8BA-1701D5A54F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8954" y="3101018"/>
            <a:ext cx="3193723" cy="17478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BDD130-C048-4690-B805-468B9E4C42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1931" y="3171824"/>
            <a:ext cx="3233982" cy="1721908"/>
          </a:xfrm>
          <a:prstGeom prst="rect">
            <a:avLst/>
          </a:prstGeom>
          <a:ln>
            <a:solidFill>
              <a:srgbClr val="90288E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C844D8-8B95-44D2-A2FF-CCCAAC5A35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4759" y="3101019"/>
            <a:ext cx="3058681" cy="17927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E4BDBE-757D-4B38-890C-FC3EA44445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08101" y="3144884"/>
            <a:ext cx="3301600" cy="1742071"/>
          </a:xfrm>
          <a:prstGeom prst="rect">
            <a:avLst/>
          </a:prstGeom>
          <a:ln>
            <a:solidFill>
              <a:srgbClr val="90288E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E8DB9B-C7AE-4D16-90CF-BB118D73B4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63440" y="5211575"/>
            <a:ext cx="3131438" cy="1597782"/>
          </a:xfrm>
          <a:prstGeom prst="rect">
            <a:avLst/>
          </a:prstGeom>
          <a:ln>
            <a:solidFill>
              <a:srgbClr val="90288E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144C3A-7431-4D0F-9EB9-C15F62B095F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7973" y="5130044"/>
            <a:ext cx="3072480" cy="16793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B2AECF-E615-4C4C-A004-46C59A83FC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8844" y="3143731"/>
            <a:ext cx="3166546" cy="1775439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E0A59C-77BC-4818-AF95-070B2D14B2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92475" y="5211574"/>
            <a:ext cx="3391553" cy="1597782"/>
          </a:xfrm>
          <a:prstGeom prst="rect">
            <a:avLst/>
          </a:prstGeom>
          <a:ln>
            <a:solidFill>
              <a:srgbClr val="ED7D3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C193EAC-6594-454E-8769-AF43053D352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2299" y="3126761"/>
            <a:ext cx="2974344" cy="1775439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61ED34-2C6C-4E74-90E2-E2A884F01D5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22228" y="3149600"/>
            <a:ext cx="2766662" cy="1771423"/>
          </a:xfrm>
          <a:prstGeom prst="rect">
            <a:avLst/>
          </a:prstGeom>
          <a:ln>
            <a:solidFill>
              <a:srgbClr val="90288E"/>
            </a:solidFill>
          </a:ln>
        </p:spPr>
      </p:pic>
    </p:spTree>
    <p:extLst>
      <p:ext uri="{BB962C8B-B14F-4D97-AF65-F5344CB8AC3E}">
        <p14:creationId xmlns:p14="http://schemas.microsoft.com/office/powerpoint/2010/main" val="105119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E34DB38-CBF6-423F-8AC4-CA0932589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682872"/>
              </p:ext>
            </p:extLst>
          </p:nvPr>
        </p:nvGraphicFramePr>
        <p:xfrm>
          <a:off x="812800" y="1235879"/>
          <a:ext cx="10174515" cy="4791950"/>
        </p:xfrm>
        <a:graphic>
          <a:graphicData uri="http://schemas.openxmlformats.org/drawingml/2006/table">
            <a:tbl>
              <a:tblPr/>
              <a:tblGrid>
                <a:gridCol w="9176795">
                  <a:extLst>
                    <a:ext uri="{9D8B030D-6E8A-4147-A177-3AD203B41FA5}">
                      <a16:colId xmlns:a16="http://schemas.microsoft.com/office/drawing/2014/main" val="2007084234"/>
                    </a:ext>
                  </a:extLst>
                </a:gridCol>
                <a:gridCol w="997720">
                  <a:extLst>
                    <a:ext uri="{9D8B030D-6E8A-4147-A177-3AD203B41FA5}">
                      <a16:colId xmlns:a16="http://schemas.microsoft.com/office/drawing/2014/main" val="2374588619"/>
                    </a:ext>
                  </a:extLst>
                </a:gridCol>
              </a:tblGrid>
              <a:tr h="524223">
                <a:tc gridSpan="2">
                  <a:txBody>
                    <a:bodyPr/>
                    <a:lstStyle/>
                    <a:p>
                      <a:pPr algn="l" fontAlgn="auto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Clarity of mandate, functions and objectives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  <a:p>
                      <a:pPr lvl="0" algn="l">
                        <a:buNone/>
                      </a:pPr>
                      <a:endParaRPr lang="en-US" sz="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28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348451"/>
                  </a:ext>
                </a:extLst>
              </a:tr>
              <a:tr h="512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Does the LEG have a clear mandate and agreed functions?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B0F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698822"/>
                  </a:ext>
                </a:extLst>
              </a:tr>
              <a:tr h="944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 members share a common vision for the role and mandate of the LEG, reflected in documents such as LEG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MoU, partnership framework, Charter etc.</a:t>
                      </a:r>
                    </a:p>
                  </a:txBody>
                  <a:tcPr marL="274320" marR="0" marT="0" marB="0" anchor="ctr">
                    <a:lnL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B0F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1-5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58298"/>
                  </a:ext>
                </a:extLst>
              </a:tr>
              <a:tr h="9826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LEG’s core functions and membership were agreed through a process of stakeholder dialogue and consensus-building around how the LEG can best add value </a:t>
                      </a:r>
                    </a:p>
                  </a:txBody>
                  <a:tcPr marL="274320" marR="0" marT="0" marB="0" anchor="ctr">
                    <a:lnL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B0F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1-5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183871"/>
                  </a:ext>
                </a:extLst>
              </a:tr>
              <a:tr h="944415">
                <a:tc>
                  <a:txBody>
                    <a:bodyPr/>
                    <a:lstStyle/>
                    <a:p>
                      <a:pPr algn="l" fontAlgn="ctr">
                        <a:tabLst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 mandate and functions as may be contained in the TORs or equivalent document reflect </a:t>
                      </a:r>
                    </a:p>
                    <a:p>
                      <a:pPr algn="l" fontAlgn="ctr">
                        <a:tabLst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realistic and achievable objectives</a:t>
                      </a:r>
                    </a:p>
                  </a:txBody>
                  <a:tcPr marL="274320" marR="0" marT="0" marB="0" anchor="ctr">
                    <a:lnL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B0F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1-5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610060"/>
                  </a:ext>
                </a:extLst>
              </a:tr>
              <a:tr h="883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Risks and mitigation measures have been considered (e.g. any possible overlap with other bodies, any undesired distortions, unnecessary transaction costs)</a:t>
                      </a:r>
                    </a:p>
                  </a:txBody>
                  <a:tcPr marL="274320" marR="0" marT="0" marB="0" anchor="ctr">
                    <a:lnL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B0F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</a:rPr>
                        <a:t>1-5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028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591254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5BD11F74-2E4A-4550-8453-731B80D9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21" y="175981"/>
            <a:ext cx="11397161" cy="101004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Example of assessment questions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9DB572-280D-4FC5-ABCA-B09F2F7A04E0}"/>
              </a:ext>
            </a:extLst>
          </p:cNvPr>
          <p:cNvCxnSpPr>
            <a:cxnSpLocks/>
          </p:cNvCxnSpPr>
          <p:nvPr/>
        </p:nvCxnSpPr>
        <p:spPr>
          <a:xfrm>
            <a:off x="495946" y="1015924"/>
            <a:ext cx="1093221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03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C0E0-7B2A-404E-A205-D4698454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21" y="175981"/>
            <a:ext cx="11397161" cy="101004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Supplement for tailoring the tool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B6C0EA-9DB9-4A21-B3A0-F85D3E8FE696}"/>
              </a:ext>
            </a:extLst>
          </p:cNvPr>
          <p:cNvCxnSpPr>
            <a:cxnSpLocks/>
          </p:cNvCxnSpPr>
          <p:nvPr/>
        </p:nvCxnSpPr>
        <p:spPr>
          <a:xfrm>
            <a:off x="381921" y="1071730"/>
            <a:ext cx="1142815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9DD60B6-53D9-46BB-9657-4F0A9F44A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229" y="1624012"/>
            <a:ext cx="10218057" cy="37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43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857665-3B55-4983-B34B-340852852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3927"/>
            <a:ext cx="9985491" cy="49085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AA0B8F-FCD8-4C2D-9239-0FFD102B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0694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  Formats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3" name="chart">
            <a:extLst>
              <a:ext uri="{FF2B5EF4-FFF2-40B4-BE49-F238E27FC236}">
                <a16:creationId xmlns:a16="http://schemas.microsoft.com/office/drawing/2014/main" id="{8CC32507-D81A-4344-8B5D-B8FAB1EF5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142" y="0"/>
            <a:ext cx="2185183" cy="21196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87612B-FBB6-46E6-AD60-A5879F3BF81C}"/>
              </a:ext>
            </a:extLst>
          </p:cNvPr>
          <p:cNvSpPr/>
          <p:nvPr/>
        </p:nvSpPr>
        <p:spPr>
          <a:xfrm rot="2651784">
            <a:off x="10013215" y="263806"/>
            <a:ext cx="24562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Calibri"/>
              </a:rPr>
              <a:t>The tool in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cs typeface="Calibri"/>
              </a:rPr>
              <a:t>EXCEL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cs typeface="Calibri"/>
              </a:rPr>
              <a:t> 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170FD-60F9-4AED-8BF3-A0C398EB57F7}"/>
              </a:ext>
            </a:extLst>
          </p:cNvPr>
          <p:cNvSpPr txBox="1"/>
          <p:nvPr/>
        </p:nvSpPr>
        <p:spPr>
          <a:xfrm>
            <a:off x="10207342" y="2449784"/>
            <a:ext cx="17841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 self-assessment tool available in: </a:t>
            </a:r>
          </a:p>
          <a:p>
            <a:pPr algn="ctr"/>
            <a:endParaRPr lang="en-US" sz="1200" b="1" dirty="0">
              <a:solidFill>
                <a:schemeClr val="accent2">
                  <a:alpha val="7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PowerPointWord</a:t>
            </a:r>
            <a:endParaRPr lang="en-US" sz="2400" b="1" dirty="0">
              <a:solidFill>
                <a:schemeClr val="accent2">
                  <a:alpha val="7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</a:t>
            </a:r>
          </a:p>
        </p:txBody>
      </p:sp>
    </p:spTree>
    <p:extLst>
      <p:ext uri="{BB962C8B-B14F-4D97-AF65-F5344CB8AC3E}">
        <p14:creationId xmlns:p14="http://schemas.microsoft.com/office/powerpoint/2010/main" val="146983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E858DED-C417-42B3-9272-6326F3BFB932}"/>
              </a:ext>
            </a:extLst>
          </p:cNvPr>
          <p:cNvSpPr txBox="1"/>
          <p:nvPr/>
        </p:nvSpPr>
        <p:spPr>
          <a:xfrm>
            <a:off x="4095506" y="254219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86006E-1587-46D6-871D-5A237773C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1"/>
            <a:ext cx="12192000" cy="1190170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   Welcome - introductions		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8ABE69-EF40-4ACF-A0FE-D953CFD80E09}"/>
              </a:ext>
            </a:extLst>
          </p:cNvPr>
          <p:cNvSpPr/>
          <p:nvPr/>
        </p:nvSpPr>
        <p:spPr>
          <a:xfrm>
            <a:off x="893366" y="5140412"/>
            <a:ext cx="10405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accent2"/>
                </a:solidFill>
                <a:cs typeface="Calibri"/>
              </a:rPr>
              <a:t>       </a:t>
            </a:r>
            <a:r>
              <a:rPr lang="en-US" sz="2800" b="1" dirty="0">
                <a:solidFill>
                  <a:schemeClr val="accent2"/>
                </a:solidFill>
                <a:cs typeface="Calibri"/>
              </a:rPr>
              <a:t>Additional countries are welcome to join the pilot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72109A9-7ECC-4140-A6DF-B325569E31C9}"/>
              </a:ext>
            </a:extLst>
          </p:cNvPr>
          <p:cNvSpPr/>
          <p:nvPr/>
        </p:nvSpPr>
        <p:spPr>
          <a:xfrm>
            <a:off x="612163" y="5261117"/>
            <a:ext cx="562406" cy="31258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0C4E19-4937-47B7-8888-ED25DDFAE43E}"/>
              </a:ext>
            </a:extLst>
          </p:cNvPr>
          <p:cNvSpPr/>
          <p:nvPr/>
        </p:nvSpPr>
        <p:spPr>
          <a:xfrm>
            <a:off x="392541" y="1402718"/>
            <a:ext cx="9392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Participating countries - expressions of interest received so far: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51FDEEC-A763-49B8-944A-7117F50B3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514250"/>
              </p:ext>
            </p:extLst>
          </p:nvPr>
        </p:nvGraphicFramePr>
        <p:xfrm>
          <a:off x="541032" y="2244479"/>
          <a:ext cx="11109936" cy="2456688"/>
        </p:xfrm>
        <a:graphic>
          <a:graphicData uri="http://schemas.openxmlformats.org/drawingml/2006/table">
            <a:tbl>
              <a:tblPr firstRow="1" firstCol="1" bandRow="1"/>
              <a:tblGrid>
                <a:gridCol w="3656246">
                  <a:extLst>
                    <a:ext uri="{9D8B030D-6E8A-4147-A177-3AD203B41FA5}">
                      <a16:colId xmlns:a16="http://schemas.microsoft.com/office/drawing/2014/main" val="2194384802"/>
                    </a:ext>
                  </a:extLst>
                </a:gridCol>
                <a:gridCol w="3299174">
                  <a:extLst>
                    <a:ext uri="{9D8B030D-6E8A-4147-A177-3AD203B41FA5}">
                      <a16:colId xmlns:a16="http://schemas.microsoft.com/office/drawing/2014/main" val="1104547719"/>
                    </a:ext>
                  </a:extLst>
                </a:gridCol>
                <a:gridCol w="4154516">
                  <a:extLst>
                    <a:ext uri="{9D8B030D-6E8A-4147-A177-3AD203B41FA5}">
                      <a16:colId xmlns:a16="http://schemas.microsoft.com/office/drawing/2014/main" val="2900506244"/>
                    </a:ext>
                  </a:extLst>
                </a:gridCol>
              </a:tblGrid>
              <a:tr h="277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[Africa – cluster 1]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[Africa – cluster 2]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  Countries in other parts of the world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755266"/>
                  </a:ext>
                </a:extLst>
              </a:tr>
              <a:tr h="128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The Gambia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Burundi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Guyana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294752"/>
                  </a:ext>
                </a:extLst>
              </a:tr>
              <a:tr h="277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Ghana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Cape Verde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Uzbekistan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386896"/>
                  </a:ext>
                </a:extLst>
              </a:tr>
              <a:tr h="277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Malawi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Congo, DR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Yemen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554412"/>
                  </a:ext>
                </a:extLst>
              </a:tr>
              <a:tr h="277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Mozambique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Senegal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Papua New Guinea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955282"/>
                  </a:ext>
                </a:extLst>
              </a:tr>
              <a:tr h="277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Rwanda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Pakistan Sindh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846825"/>
                  </a:ext>
                </a:extLst>
              </a:tr>
              <a:tr h="277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Sao Tome and Principe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751090"/>
                  </a:ext>
                </a:extLst>
              </a:tr>
              <a:tr h="277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Zambia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190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860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art">
            <a:extLst>
              <a:ext uri="{FF2B5EF4-FFF2-40B4-BE49-F238E27FC236}">
                <a16:creationId xmlns:a16="http://schemas.microsoft.com/office/drawing/2014/main" id="{8CC32507-D81A-4344-8B5D-B8FAB1EF5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951" y="-102011"/>
            <a:ext cx="2185183" cy="21196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87612B-FBB6-46E6-AD60-A5879F3BF81C}"/>
              </a:ext>
            </a:extLst>
          </p:cNvPr>
          <p:cNvSpPr/>
          <p:nvPr/>
        </p:nvSpPr>
        <p:spPr>
          <a:xfrm rot="2651784">
            <a:off x="10353951" y="262476"/>
            <a:ext cx="24562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Calibri"/>
              </a:rPr>
              <a:t>Example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Excel Format </a:t>
            </a:r>
            <a:endParaRPr lang="en-US" b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7A46979-FBAF-4609-B023-8CAF8F4693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911324"/>
              </p:ext>
            </p:extLst>
          </p:nvPr>
        </p:nvGraphicFramePr>
        <p:xfrm>
          <a:off x="0" y="-101601"/>
          <a:ext cx="12192000" cy="679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chart">
            <a:extLst>
              <a:ext uri="{FF2B5EF4-FFF2-40B4-BE49-F238E27FC236}">
                <a16:creationId xmlns:a16="http://schemas.microsoft.com/office/drawing/2014/main" id="{12C4C00F-C9F5-43C7-A66C-557FC521E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951" y="-234443"/>
            <a:ext cx="2185183" cy="21196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D2F243-3BFB-400D-866B-12D5261801C0}"/>
              </a:ext>
            </a:extLst>
          </p:cNvPr>
          <p:cNvSpPr/>
          <p:nvPr/>
        </p:nvSpPr>
        <p:spPr>
          <a:xfrm rot="2790982">
            <a:off x="10459077" y="127776"/>
            <a:ext cx="2282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Calibri"/>
              </a:rPr>
              <a:t>Example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cs typeface="Calibri"/>
              </a:rPr>
              <a:t>of output in Excel </a:t>
            </a:r>
          </a:p>
        </p:txBody>
      </p:sp>
    </p:spTree>
    <p:extLst>
      <p:ext uri="{BB962C8B-B14F-4D97-AF65-F5344CB8AC3E}">
        <p14:creationId xmlns:p14="http://schemas.microsoft.com/office/powerpoint/2010/main" val="3817996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3E7EB8-7E94-4417-BB43-D0D20FE35A2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20" y="6319062"/>
            <a:ext cx="1930150" cy="538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5F43D9-9AF8-4099-AF3E-81D2042CB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9" y="-100014"/>
            <a:ext cx="12191999" cy="69580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1F710A1-2BB9-4C09-81E8-AFDD05386D80}"/>
              </a:ext>
            </a:extLst>
          </p:cNvPr>
          <p:cNvSpPr txBox="1">
            <a:spLocks/>
          </p:cNvSpPr>
          <p:nvPr/>
        </p:nvSpPr>
        <p:spPr>
          <a:xfrm>
            <a:off x="4035357" y="565927"/>
            <a:ext cx="7491141" cy="1297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Performance feedback tool  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356398-7811-4213-9771-253A70D39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371" y="-100014"/>
            <a:ext cx="2008780" cy="1863650"/>
          </a:xfrm>
          <a:prstGeom prst="rect">
            <a:avLst/>
          </a:prstGeom>
          <a:ln>
            <a:solidFill>
              <a:srgbClr val="ED7D3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844EE1-3CAD-40C0-A836-9E903B8735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645" y="5981110"/>
            <a:ext cx="2008065" cy="60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84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CC2FCF-8282-4A0E-B1CF-2FF4133A2CBA}"/>
              </a:ext>
            </a:extLst>
          </p:cNvPr>
          <p:cNvSpPr txBox="1"/>
          <p:nvPr/>
        </p:nvSpPr>
        <p:spPr>
          <a:xfrm>
            <a:off x="1722592" y="1147167"/>
            <a:ext cx="7900379" cy="57554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spAutoFit/>
          </a:bodyPr>
          <a:lstStyle/>
          <a:p>
            <a:pPr fontAlgn="ctr"/>
            <a:endParaRPr lang="en-US" sz="1200" dirty="0"/>
          </a:p>
          <a:p>
            <a:pPr fontAlgn="ctr"/>
            <a:endParaRPr lang="en-US" sz="1200" dirty="0"/>
          </a:p>
          <a:p>
            <a:pPr fontAlgn="ctr"/>
            <a:r>
              <a:rPr lang="en-US" sz="2400" dirty="0"/>
              <a:t>This tool is comprised of a series of statements linked to the roles of key actors/LEG stakeholders in the GPE Partnership. </a:t>
            </a:r>
          </a:p>
          <a:p>
            <a:pPr fontAlgn="ctr"/>
            <a:endParaRPr lang="en-US" sz="1200" dirty="0"/>
          </a:p>
          <a:p>
            <a:pPr fontAlgn="ctr"/>
            <a:r>
              <a:rPr lang="en-US" sz="2400" dirty="0"/>
              <a:t>It is divided into seven sections:</a:t>
            </a:r>
          </a:p>
          <a:p>
            <a:pPr fontAlgn="ctr"/>
            <a:r>
              <a:rPr lang="en-US" sz="2400" dirty="0"/>
              <a:t> </a:t>
            </a:r>
            <a:endParaRPr lang="en-US" sz="900" dirty="0"/>
          </a:p>
          <a:p>
            <a:pPr marL="2293938" lvl="1" indent="-523875" fontAlgn="ctr">
              <a:buFont typeface="Arial" panose="020B0604020202020204" pitchFamily="34" charset="0"/>
              <a:buChar char="•"/>
            </a:pPr>
            <a:r>
              <a:rPr lang="en-US" sz="2400" b="1" dirty="0">
                <a:cs typeface="Calibri"/>
              </a:rPr>
              <a:t>Ministry of Education</a:t>
            </a:r>
          </a:p>
          <a:p>
            <a:pPr marL="2293938" lvl="1" indent="-523875" fontAlgn="ctr"/>
            <a:endParaRPr lang="en-US" sz="1000" dirty="0">
              <a:cs typeface="Calibri"/>
            </a:endParaRPr>
          </a:p>
          <a:p>
            <a:pPr marL="2293938" lvl="1" indent="-523875" fontAlgn="ctr">
              <a:buFont typeface="Arial" panose="020B0604020202020204" pitchFamily="34" charset="0"/>
              <a:buChar char="•"/>
            </a:pPr>
            <a:r>
              <a:rPr lang="en-US" sz="2400" b="1" dirty="0">
                <a:cs typeface="Calibri"/>
              </a:rPr>
              <a:t>National partners </a:t>
            </a:r>
          </a:p>
          <a:p>
            <a:pPr marL="2293938" lvl="1" indent="-523875" fontAlgn="ctr"/>
            <a:endParaRPr lang="en-US" sz="1000" dirty="0">
              <a:cs typeface="Calibri"/>
            </a:endParaRPr>
          </a:p>
          <a:p>
            <a:pPr marL="2293938" lvl="1" indent="-523875" fontAlgn="ctr">
              <a:buFont typeface="Arial" panose="020B0604020202020204" pitchFamily="34" charset="0"/>
              <a:buChar char="•"/>
            </a:pPr>
            <a:r>
              <a:rPr lang="en-US" sz="2400" b="1" dirty="0">
                <a:cs typeface="Calibri"/>
              </a:rPr>
              <a:t>International partners </a:t>
            </a:r>
            <a:endParaRPr lang="en-US" sz="2400" dirty="0">
              <a:cs typeface="Calibri"/>
            </a:endParaRPr>
          </a:p>
          <a:p>
            <a:pPr marL="2293938" lvl="1" indent="-523875" fontAlgn="ctr">
              <a:buFont typeface="Arial" panose="020B0604020202020204" pitchFamily="34" charset="0"/>
              <a:buChar char="•"/>
            </a:pPr>
            <a:endParaRPr lang="en-US" sz="1000" b="1" dirty="0">
              <a:cs typeface="Calibri"/>
            </a:endParaRPr>
          </a:p>
          <a:p>
            <a:pPr marL="2293938" lvl="1" indent="-523875" fontAlgn="ctr">
              <a:buFont typeface="Arial" panose="020B0604020202020204" pitchFamily="34" charset="0"/>
              <a:buChar char="•"/>
            </a:pPr>
            <a:r>
              <a:rPr lang="en-US" sz="2400" b="1" dirty="0">
                <a:cs typeface="Calibri"/>
              </a:rPr>
              <a:t>Coordinating agency</a:t>
            </a:r>
          </a:p>
          <a:p>
            <a:pPr marL="2293938" lvl="1" indent="-523875" fontAlgn="ctr">
              <a:buFont typeface="Arial" panose="020B0604020202020204" pitchFamily="34" charset="0"/>
              <a:buChar char="•"/>
            </a:pPr>
            <a:endParaRPr lang="en-US" sz="1000" b="1" dirty="0">
              <a:cs typeface="Calibri"/>
            </a:endParaRPr>
          </a:p>
          <a:p>
            <a:pPr marL="2293938" lvl="1" indent="-523875" fontAlgn="ctr">
              <a:buFont typeface="Arial" panose="020B0604020202020204" pitchFamily="34" charset="0"/>
              <a:buChar char="•"/>
            </a:pPr>
            <a:r>
              <a:rPr lang="en-US" sz="2400" b="1" dirty="0">
                <a:cs typeface="Calibri"/>
              </a:rPr>
              <a:t>Grant agent – ESPDG</a:t>
            </a:r>
          </a:p>
          <a:p>
            <a:pPr marL="2293938" lvl="1" indent="-523875" fontAlgn="ctr">
              <a:buFont typeface="Arial" panose="020B0604020202020204" pitchFamily="34" charset="0"/>
              <a:buChar char="•"/>
            </a:pPr>
            <a:endParaRPr lang="en-US" sz="1000" b="1" dirty="0">
              <a:cs typeface="Calibri"/>
            </a:endParaRPr>
          </a:p>
          <a:p>
            <a:pPr marL="2293938" lvl="1" indent="-523875" fontAlgn="ctr">
              <a:buFont typeface="Arial" panose="020B0604020202020204" pitchFamily="34" charset="0"/>
              <a:buChar char="•"/>
            </a:pPr>
            <a:r>
              <a:rPr lang="en-US" sz="2400" b="1" dirty="0">
                <a:cs typeface="Calibri"/>
              </a:rPr>
              <a:t>Grant agent - ESPIG/Multiplier</a:t>
            </a:r>
          </a:p>
          <a:p>
            <a:pPr marL="2293938" lvl="1" indent="-523875" fontAlgn="ctr">
              <a:buFont typeface="Arial" panose="020B0604020202020204" pitchFamily="34" charset="0"/>
              <a:buChar char="•"/>
            </a:pPr>
            <a:endParaRPr lang="en-US" sz="1000" b="1" dirty="0">
              <a:cs typeface="Calibri"/>
            </a:endParaRPr>
          </a:p>
          <a:p>
            <a:pPr marL="2293938" lvl="1" indent="-523875" fontAlgn="ctr">
              <a:buFont typeface="Arial" panose="020B0604020202020204" pitchFamily="34" charset="0"/>
              <a:buChar char="•"/>
            </a:pPr>
            <a:r>
              <a:rPr lang="en-US" sz="2400" b="1" dirty="0">
                <a:cs typeface="Calibri"/>
              </a:rPr>
              <a:t>GPE Secretariat</a:t>
            </a:r>
            <a:endParaRPr lang="en-US" sz="900" dirty="0">
              <a:cs typeface="Calibri"/>
            </a:endParaRPr>
          </a:p>
          <a:p>
            <a:pPr lvl="1" fontAlgn="ctr"/>
            <a:endParaRPr lang="en-US" sz="800" dirty="0"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E1232A-7AA8-42E0-9B08-152BCB0F0678}"/>
              </a:ext>
            </a:extLst>
          </p:cNvPr>
          <p:cNvSpPr txBox="1">
            <a:spLocks/>
          </p:cNvSpPr>
          <p:nvPr/>
        </p:nvSpPr>
        <p:spPr>
          <a:xfrm>
            <a:off x="0" y="-43527"/>
            <a:ext cx="12192000" cy="119069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 Overview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0621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4BEC88-15EF-47F3-91C0-F34563CE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21" y="175981"/>
            <a:ext cx="11397161" cy="101004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Example of assessment questions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52FEB4-22CA-4235-AC9A-F7DFB4E06484}"/>
              </a:ext>
            </a:extLst>
          </p:cNvPr>
          <p:cNvCxnSpPr>
            <a:cxnSpLocks/>
          </p:cNvCxnSpPr>
          <p:nvPr/>
        </p:nvCxnSpPr>
        <p:spPr>
          <a:xfrm>
            <a:off x="495946" y="1015924"/>
            <a:ext cx="1093221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752E953-B4B2-4A5F-926E-60AEDFB0E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44" y="1479777"/>
            <a:ext cx="10109733" cy="448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82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C7EF968-2E3E-4498-B9E6-8013071CD492}"/>
              </a:ext>
            </a:extLst>
          </p:cNvPr>
          <p:cNvSpPr/>
          <p:nvPr/>
        </p:nvSpPr>
        <p:spPr>
          <a:xfrm>
            <a:off x="1668378" y="2866359"/>
            <a:ext cx="351837" cy="36607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AD3E496-4BA0-4A1D-A704-C0F30274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516914" cy="1161143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 Formats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DA68D1-3A3C-4DAC-A9CD-BB28627AC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967" y="0"/>
            <a:ext cx="5970753" cy="6858000"/>
          </a:xfrm>
          <a:prstGeom prst="rect">
            <a:avLst/>
          </a:prstGeom>
        </p:spPr>
      </p:pic>
      <p:pic>
        <p:nvPicPr>
          <p:cNvPr id="5" name="chart">
            <a:extLst>
              <a:ext uri="{FF2B5EF4-FFF2-40B4-BE49-F238E27FC236}">
                <a16:creationId xmlns:a16="http://schemas.microsoft.com/office/drawing/2014/main" id="{84F4B79D-7701-4D9D-A1C3-3D1227F96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605" y="-1"/>
            <a:ext cx="2067208" cy="19013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5B082A-D964-4BFF-8074-C6FA7329DFEA}"/>
              </a:ext>
            </a:extLst>
          </p:cNvPr>
          <p:cNvSpPr/>
          <p:nvPr/>
        </p:nvSpPr>
        <p:spPr>
          <a:xfrm>
            <a:off x="413213" y="3635274"/>
            <a:ext cx="59707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Survey Monkey is in place to </a:t>
            </a:r>
          </a:p>
          <a:p>
            <a:endParaRPr lang="en-US" sz="1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facilitate individual or institutional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keep anonymity of responses (if desired)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92660E-4526-4668-BDF5-DFADBC16BCD1}"/>
              </a:ext>
            </a:extLst>
          </p:cNvPr>
          <p:cNvSpPr/>
          <p:nvPr/>
        </p:nvSpPr>
        <p:spPr>
          <a:xfrm rot="2571057">
            <a:off x="10689335" y="338972"/>
            <a:ext cx="2124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Calibri"/>
              </a:rPr>
              <a:t>The tool  in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cs typeface="Calibri"/>
              </a:rPr>
              <a:t> SURVEY MONKEY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9623CA-B153-4C42-8222-FEF83CFD8316}"/>
              </a:ext>
            </a:extLst>
          </p:cNvPr>
          <p:cNvSpPr txBox="1"/>
          <p:nvPr/>
        </p:nvSpPr>
        <p:spPr>
          <a:xfrm>
            <a:off x="1169983" y="1469364"/>
            <a:ext cx="375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performance feedback tool is available in: </a:t>
            </a:r>
          </a:p>
          <a:p>
            <a:pPr algn="ctr"/>
            <a:endParaRPr lang="en-US" sz="1200" b="1" dirty="0">
              <a:solidFill>
                <a:schemeClr val="accent2">
                  <a:alpha val="7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PowerPoint, Word, Excel </a:t>
            </a:r>
          </a:p>
          <a:p>
            <a:pPr algn="ctr"/>
            <a:r>
              <a:rPr lang="en-US" sz="2800" b="1" dirty="0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+</a:t>
            </a:r>
            <a:r>
              <a:rPr lang="en-US" sz="2800" b="1" dirty="0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Survey Monkey</a:t>
            </a:r>
          </a:p>
        </p:txBody>
      </p:sp>
    </p:spTree>
    <p:extLst>
      <p:ext uri="{BB962C8B-B14F-4D97-AF65-F5344CB8AC3E}">
        <p14:creationId xmlns:p14="http://schemas.microsoft.com/office/powerpoint/2010/main" val="2294842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E858DED-C417-42B3-9272-6326F3BFB932}"/>
              </a:ext>
            </a:extLst>
          </p:cNvPr>
          <p:cNvSpPr txBox="1"/>
          <p:nvPr/>
        </p:nvSpPr>
        <p:spPr>
          <a:xfrm>
            <a:off x="4095506" y="254219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1023C2-8D96-43A6-BFDD-DB16FB98C0BC}"/>
              </a:ext>
            </a:extLst>
          </p:cNvPr>
          <p:cNvSpPr/>
          <p:nvPr/>
        </p:nvSpPr>
        <p:spPr>
          <a:xfrm>
            <a:off x="1584960" y="1833978"/>
            <a:ext cx="93878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CC620B-B870-4631-8DFF-282C91D22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2" y="1670434"/>
            <a:ext cx="1181100" cy="933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72EF43-2CAB-4198-B675-33E20810B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993" y="0"/>
            <a:ext cx="628400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AB97B2-5551-4953-A572-D6A842247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645" y="5981110"/>
            <a:ext cx="2008065" cy="607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67E314-851F-4187-A49E-BCD1E78A9088}"/>
              </a:ext>
            </a:extLst>
          </p:cNvPr>
          <p:cNvSpPr txBox="1"/>
          <p:nvPr/>
        </p:nvSpPr>
        <p:spPr>
          <a:xfrm>
            <a:off x="785813" y="2219163"/>
            <a:ext cx="38363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55209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4F1A3-3C48-4CC1-91EA-236F530B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000" y="2617431"/>
            <a:ext cx="8350162" cy="1297723"/>
          </a:xfrm>
        </p:spPr>
        <p:txBody>
          <a:bodyPr>
            <a:noAutofit/>
          </a:bodyPr>
          <a:lstStyle/>
          <a:p>
            <a:br>
              <a:rPr lang="en-US" sz="4800">
                <a:latin typeface="Calibri"/>
                <a:cs typeface="Calibri"/>
              </a:rPr>
            </a:br>
            <a:endParaRPr lang="en-US" sz="48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3E7EB8-7E94-4417-BB43-D0D20FE35A2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59" y="6092819"/>
            <a:ext cx="1930150" cy="5389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C77B842-B386-4A9A-8F2F-B0D051BD8D38}"/>
              </a:ext>
            </a:extLst>
          </p:cNvPr>
          <p:cNvSpPr txBox="1">
            <a:spLocks/>
          </p:cNvSpPr>
          <p:nvPr/>
        </p:nvSpPr>
        <p:spPr>
          <a:xfrm>
            <a:off x="3331510" y="2617431"/>
            <a:ext cx="7491141" cy="12977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Implementing the pilot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- Getting started, decisions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C3504F-2ACF-46B7-A739-B8D72F853D32}"/>
              </a:ext>
            </a:extLst>
          </p:cNvPr>
          <p:cNvSpPr/>
          <p:nvPr/>
        </p:nvSpPr>
        <p:spPr>
          <a:xfrm>
            <a:off x="172305" y="1626249"/>
            <a:ext cx="4263747" cy="39345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9C097-7826-4914-85A6-0EFE68554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289765" y="2096732"/>
            <a:ext cx="2028825" cy="191452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A1A0C3-F4FB-494F-96AF-E48C905A2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229931"/>
              </p:ext>
            </p:extLst>
          </p:nvPr>
        </p:nvGraphicFramePr>
        <p:xfrm>
          <a:off x="9202058" y="1"/>
          <a:ext cx="2989942" cy="2957943"/>
        </p:xfrm>
        <a:graphic>
          <a:graphicData uri="http://schemas.openxmlformats.org/drawingml/2006/table">
            <a:tbl>
              <a:tblPr firstRow="1" firstCol="1" bandRow="1"/>
              <a:tblGrid>
                <a:gridCol w="2989942">
                  <a:extLst>
                    <a:ext uri="{9D8B030D-6E8A-4147-A177-3AD203B41FA5}">
                      <a16:colId xmlns:a16="http://schemas.microsoft.com/office/drawing/2014/main" val="205876843"/>
                    </a:ext>
                  </a:extLst>
                </a:gridCol>
              </a:tblGrid>
              <a:tr h="3610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Today’s Agenda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 anchor="ctr"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89985"/>
                  </a:ext>
                </a:extLst>
              </a:tr>
              <a:tr h="3436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Introductions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 anchor="ctr"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959031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Overview of the pilot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429624"/>
                  </a:ext>
                </a:extLst>
              </a:tr>
              <a:tr h="329156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Introducing the tools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212011"/>
                  </a:ext>
                </a:extLst>
              </a:tr>
              <a:tr h="260581">
                <a:tc>
                  <a:txBody>
                    <a:bodyPr/>
                    <a:lstStyle/>
                    <a:p>
                      <a:pPr marL="566738" marR="0" lvl="0" indent="-2762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 self-assessment tool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182940"/>
                  </a:ext>
                </a:extLst>
              </a:tr>
              <a:tr h="254787">
                <a:tc>
                  <a:txBody>
                    <a:bodyPr/>
                    <a:lstStyle/>
                    <a:p>
                      <a:pPr marL="566738" marR="0" lvl="0" indent="-2762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feedback tool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178951"/>
                  </a:ext>
                </a:extLst>
              </a:tr>
              <a:tr h="2971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Implementing the pilot</a:t>
                      </a:r>
                    </a:p>
                  </a:txBody>
                  <a:tcPr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380171"/>
                  </a:ext>
                </a:extLst>
              </a:tr>
              <a:tr h="327544">
                <a:tc>
                  <a:txBody>
                    <a:bodyPr/>
                    <a:lstStyle/>
                    <a:p>
                      <a:pPr marL="566738" marR="0" lvl="0" indent="-334963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Getting started, decisions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14696"/>
                  </a:ext>
                </a:extLst>
              </a:tr>
              <a:tr h="409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 anchor="ctr"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44633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23A360E-CD65-4659-8BB3-990ACEEE8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3634" y="2577534"/>
            <a:ext cx="3208366" cy="7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4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6EC0B1-4EC3-4DAA-8FE9-FD74DB8A6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312"/>
            <a:ext cx="12192000" cy="682171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FBFF2C9-EAAA-4D4E-91D9-AA0A61E5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0694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   </a:t>
            </a:r>
            <a:r>
              <a:rPr lang="fr-FR" dirty="0" err="1">
                <a:solidFill>
                  <a:schemeClr val="bg1"/>
                </a:solidFill>
              </a:rPr>
              <a:t>Decide</a:t>
            </a:r>
            <a:r>
              <a:rPr lang="fr-FR" dirty="0">
                <a:solidFill>
                  <a:schemeClr val="bg1"/>
                </a:solidFill>
              </a:rPr>
              <a:t> on a </a:t>
            </a:r>
            <a:r>
              <a:rPr lang="fr-FR" dirty="0" err="1">
                <a:solidFill>
                  <a:schemeClr val="bg1"/>
                </a:solidFill>
              </a:rPr>
              <a:t>task</a:t>
            </a:r>
            <a:r>
              <a:rPr lang="fr-FR" dirty="0">
                <a:solidFill>
                  <a:schemeClr val="bg1"/>
                </a:solidFill>
              </a:rPr>
              <a:t> team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618E0A-43F7-4B5B-B118-88C8A6F816B0}"/>
              </a:ext>
            </a:extLst>
          </p:cNvPr>
          <p:cNvSpPr/>
          <p:nvPr/>
        </p:nvSpPr>
        <p:spPr>
          <a:xfrm>
            <a:off x="593271" y="1617506"/>
            <a:ext cx="10710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Under the leadership of the Ministry of Education</a:t>
            </a:r>
            <a:r>
              <a:rPr lang="en-US" sz="2800" dirty="0"/>
              <a:t>, each LEG should appoint a task team to be responsible for the assessment. This team will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FA3C1-66A5-4805-83D2-FE7A8B2E1008}"/>
              </a:ext>
            </a:extLst>
          </p:cNvPr>
          <p:cNvSpPr txBox="1"/>
          <p:nvPr/>
        </p:nvSpPr>
        <p:spPr>
          <a:xfrm>
            <a:off x="2437787" y="3099154"/>
            <a:ext cx="75236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Define the assessment’s scope and modality</a:t>
            </a:r>
          </a:p>
          <a:p>
            <a:endParaRPr lang="en-US" sz="2200" dirty="0"/>
          </a:p>
          <a:p>
            <a:r>
              <a:rPr lang="en-US" sz="2800" dirty="0"/>
              <a:t>Ensure its adequate application</a:t>
            </a:r>
          </a:p>
          <a:p>
            <a:endParaRPr lang="en-US" sz="2200" dirty="0"/>
          </a:p>
          <a:p>
            <a:r>
              <a:rPr lang="en-US" sz="2800" dirty="0"/>
              <a:t>Compile and analyze the results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DE0410-C47A-4934-950A-3E5A11FE180F}"/>
              </a:ext>
            </a:extLst>
          </p:cNvPr>
          <p:cNvSpPr/>
          <p:nvPr/>
        </p:nvSpPr>
        <p:spPr>
          <a:xfrm flipH="1">
            <a:off x="1761850" y="3099154"/>
            <a:ext cx="529271" cy="5539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B03772-64C2-4B33-AD69-2ABC41E83AFA}"/>
              </a:ext>
            </a:extLst>
          </p:cNvPr>
          <p:cNvSpPr/>
          <p:nvPr/>
        </p:nvSpPr>
        <p:spPr>
          <a:xfrm flipH="1">
            <a:off x="1761850" y="3846861"/>
            <a:ext cx="529271" cy="5539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6A2D5F-9E79-4587-878F-6D1D454B19F1}"/>
              </a:ext>
            </a:extLst>
          </p:cNvPr>
          <p:cNvSpPr/>
          <p:nvPr/>
        </p:nvSpPr>
        <p:spPr>
          <a:xfrm flipH="1">
            <a:off x="1761850" y="4595720"/>
            <a:ext cx="529271" cy="5539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45665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6EC0B1-4EC3-4DAA-8FE9-FD74DB8A6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42"/>
            <a:ext cx="12192000" cy="6821715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58D25EB-3243-4DBD-9FD9-0AE96FE38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3390250"/>
              </p:ext>
            </p:extLst>
          </p:nvPr>
        </p:nvGraphicFramePr>
        <p:xfrm>
          <a:off x="1190171" y="1275052"/>
          <a:ext cx="9811657" cy="5152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BFF2C9-EAAA-4D4E-91D9-AA0A61E5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0694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   Decide on the scope of the tools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034AAF-CA87-4A26-82FE-2CF0E1724BB4}"/>
              </a:ext>
            </a:extLst>
          </p:cNvPr>
          <p:cNvSpPr/>
          <p:nvPr/>
        </p:nvSpPr>
        <p:spPr>
          <a:xfrm>
            <a:off x="429484" y="1670075"/>
            <a:ext cx="35909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or part of the tool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Depending on country context, you may determine that only parts of the tool are important at this time for the LEG.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5B5B2A-20C7-4186-AC70-706592CB1053}"/>
              </a:ext>
            </a:extLst>
          </p:cNvPr>
          <p:cNvSpPr/>
          <p:nvPr/>
        </p:nvSpPr>
        <p:spPr>
          <a:xfrm>
            <a:off x="1546534" y="5187925"/>
            <a:ext cx="16777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assessment does not need to be carried out in one sitting</a:t>
            </a:r>
          </a:p>
        </p:txBody>
      </p:sp>
    </p:spTree>
    <p:extLst>
      <p:ext uri="{BB962C8B-B14F-4D97-AF65-F5344CB8AC3E}">
        <p14:creationId xmlns:p14="http://schemas.microsoft.com/office/powerpoint/2010/main" val="421392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C95AD4-5847-41A5-9596-57B7F4CB6C5C}"/>
              </a:ext>
            </a:extLst>
          </p:cNvPr>
          <p:cNvSpPr/>
          <p:nvPr/>
        </p:nvSpPr>
        <p:spPr>
          <a:xfrm>
            <a:off x="5875846" y="4772039"/>
            <a:ext cx="275771" cy="4365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58D25EB-3243-4DBD-9FD9-0AE96FE38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475362"/>
              </p:ext>
            </p:extLst>
          </p:nvPr>
        </p:nvGraphicFramePr>
        <p:xfrm>
          <a:off x="1463504" y="1270566"/>
          <a:ext cx="8824685" cy="460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BFF2C9-EAAA-4D4E-91D9-AA0A61E5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0694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   Decide on who will use the tool and how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E1059C-C565-4A01-A734-BB97A151C015}"/>
              </a:ext>
            </a:extLst>
          </p:cNvPr>
          <p:cNvSpPr/>
          <p:nvPr/>
        </p:nvSpPr>
        <p:spPr>
          <a:xfrm>
            <a:off x="5145341" y="4990313"/>
            <a:ext cx="1799772" cy="16691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37060-A843-4842-88B6-A6BB6A9A4F90}"/>
              </a:ext>
            </a:extLst>
          </p:cNvPr>
          <p:cNvSpPr txBox="1"/>
          <p:nvPr/>
        </p:nvSpPr>
        <p:spPr>
          <a:xfrm>
            <a:off x="5036484" y="5258683"/>
            <a:ext cx="201748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Agree 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follow-up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68DB6C-6002-4633-A504-92B9398D8304}"/>
              </a:ext>
            </a:extLst>
          </p:cNvPr>
          <p:cNvSpPr txBox="1"/>
          <p:nvPr/>
        </p:nvSpPr>
        <p:spPr>
          <a:xfrm>
            <a:off x="554170" y="5043240"/>
            <a:ext cx="31060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to acknowledge who/what organizations participated in the assessment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367D5-DEBF-4896-B2D3-0482E8702C49}"/>
              </a:ext>
            </a:extLst>
          </p:cNvPr>
          <p:cNvSpPr txBox="1"/>
          <p:nvPr/>
        </p:nvSpPr>
        <p:spPr>
          <a:xfrm>
            <a:off x="0" y="3440318"/>
            <a:ext cx="2232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V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alpha val="7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PowerPoint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V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alpha val="7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Excel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4A93AD-D244-40C9-9B07-82F837B636F5}"/>
              </a:ext>
            </a:extLst>
          </p:cNvPr>
          <p:cNvSpPr txBox="1"/>
          <p:nvPr/>
        </p:nvSpPr>
        <p:spPr>
          <a:xfrm>
            <a:off x="8176973" y="1489504"/>
            <a:ext cx="366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V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alpha val="7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PowerPoint</a:t>
            </a:r>
            <a:endParaRPr lang="es-VE" sz="2000" b="1" dirty="0">
              <a:solidFill>
                <a:schemeClr val="accent2">
                  <a:alpha val="7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V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alpha val="7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Excel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C9AA9-AC93-4B7D-A400-9FCC76C48DAC}"/>
              </a:ext>
            </a:extLst>
          </p:cNvPr>
          <p:cNvSpPr/>
          <p:nvPr/>
        </p:nvSpPr>
        <p:spPr>
          <a:xfrm>
            <a:off x="10192085" y="3301818"/>
            <a:ext cx="2232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marR="0" lvl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VE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alpha val="7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Excel </a:t>
            </a:r>
          </a:p>
          <a:p>
            <a:pPr marL="165100" marR="0" lvl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VE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alpha val="7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SurveyMonkey*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7AC098-ADB1-4233-9A79-90BB29E9AA73}"/>
              </a:ext>
            </a:extLst>
          </p:cNvPr>
          <p:cNvSpPr/>
          <p:nvPr/>
        </p:nvSpPr>
        <p:spPr>
          <a:xfrm>
            <a:off x="8761602" y="5169924"/>
            <a:ext cx="3234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VE" dirty="0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* </a:t>
            </a:r>
            <a:r>
              <a:rPr lang="es-VE" dirty="0" err="1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es-VE" dirty="0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VE" dirty="0" err="1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Monkey</a:t>
            </a:r>
            <a:r>
              <a:rPr lang="es-VE" dirty="0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VE" dirty="0" err="1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VE" dirty="0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VE" dirty="0" err="1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es-VE" dirty="0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s-VE" dirty="0" err="1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VE" dirty="0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defRPr/>
            </a:pPr>
            <a:r>
              <a:rPr lang="es-VE" dirty="0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Performance </a:t>
            </a:r>
            <a:r>
              <a:rPr lang="es-VE" dirty="0" err="1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  <a:r>
              <a:rPr lang="es-VE" dirty="0">
                <a:solidFill>
                  <a:schemeClr val="accent2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Tool</a:t>
            </a:r>
            <a:endParaRPr lang="en-US" dirty="0">
              <a:solidFill>
                <a:schemeClr val="accent2">
                  <a:alpha val="7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1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6902CB-4369-4E8F-9D05-4C2D7D87922E}"/>
              </a:ext>
            </a:extLst>
          </p:cNvPr>
          <p:cNvSpPr>
            <a:spLocks noGrp="1"/>
          </p:cNvSpPr>
          <p:nvPr/>
        </p:nvSpPr>
        <p:spPr>
          <a:xfrm>
            <a:off x="511893" y="782490"/>
            <a:ext cx="11350336" cy="1010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04CBB1-0611-45AB-9D35-192C76B16A57}"/>
              </a:ext>
            </a:extLst>
          </p:cNvPr>
          <p:cNvCxnSpPr>
            <a:cxnSpLocks/>
          </p:cNvCxnSpPr>
          <p:nvPr/>
        </p:nvCxnSpPr>
        <p:spPr>
          <a:xfrm>
            <a:off x="6163963" y="1509743"/>
            <a:ext cx="1" cy="474319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533E13-D774-4F7A-93AC-E8B1E71F93E9}"/>
              </a:ext>
            </a:extLst>
          </p:cNvPr>
          <p:cNvCxnSpPr>
            <a:cxnSpLocks/>
          </p:cNvCxnSpPr>
          <p:nvPr/>
        </p:nvCxnSpPr>
        <p:spPr>
          <a:xfrm rot="16200000">
            <a:off x="6163965" y="-2191139"/>
            <a:ext cx="0" cy="11520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5B4F875-0AB1-436C-80B9-5C4671274323}"/>
              </a:ext>
            </a:extLst>
          </p:cNvPr>
          <p:cNvSpPr/>
          <p:nvPr/>
        </p:nvSpPr>
        <p:spPr>
          <a:xfrm>
            <a:off x="5656684" y="3061580"/>
            <a:ext cx="1014559" cy="1014559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971A2E-0D4D-4395-8C98-1AE18622A4FA}"/>
              </a:ext>
            </a:extLst>
          </p:cNvPr>
          <p:cNvSpPr txBox="1"/>
          <p:nvPr/>
        </p:nvSpPr>
        <p:spPr>
          <a:xfrm>
            <a:off x="511893" y="1972425"/>
            <a:ext cx="51748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This pilot emerged out of the Effective Partnership Rollout (EPR) - an initiative that aims to: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sz="3200" b="1" dirty="0">
                <a:solidFill>
                  <a:prstClr val="black"/>
                </a:solidFill>
              </a:rPr>
              <a:t>improve the effectiveness and efficiency of Partnership’s country-level operations.</a:t>
            </a:r>
          </a:p>
          <a:p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56F4F4-6B91-49AD-A6E5-09920851EB21}"/>
              </a:ext>
            </a:extLst>
          </p:cNvPr>
          <p:cNvSpPr/>
          <p:nvPr/>
        </p:nvSpPr>
        <p:spPr>
          <a:xfrm>
            <a:off x="6505287" y="1972425"/>
            <a:ext cx="517482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Key changes introduced by the EPR include: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pPr marL="623888" indent="-508000">
              <a:buFont typeface="+mj-lt"/>
              <a:buAutoNum type="arabicPeriod"/>
            </a:pPr>
            <a:r>
              <a:rPr lang="en-US" sz="2800" dirty="0"/>
              <a:t>Adjustments to country level roles and accountabilities</a:t>
            </a:r>
            <a:endParaRPr lang="en-US" sz="2800" i="1" dirty="0"/>
          </a:p>
          <a:p>
            <a:pPr marL="623888" indent="-508000">
              <a:buFont typeface="+mj-lt"/>
              <a:buAutoNum type="arabicPeriod"/>
            </a:pPr>
            <a:r>
              <a:rPr lang="en-US" sz="2800" dirty="0"/>
              <a:t>Operational adjustments</a:t>
            </a:r>
          </a:p>
          <a:p>
            <a:pPr marL="623888" indent="-508000">
              <a:buFont typeface="+mj-lt"/>
              <a:buAutoNum type="arabicPeriod"/>
            </a:pPr>
            <a:r>
              <a:rPr lang="en-US" sz="2800" b="1" u="sng" dirty="0">
                <a:solidFill>
                  <a:schemeClr val="accent2"/>
                </a:solidFill>
              </a:rPr>
              <a:t>Pilots and new mechanisms</a:t>
            </a:r>
          </a:p>
          <a:p>
            <a:pPr marL="623888" indent="-508000">
              <a:buFont typeface="+mj-lt"/>
              <a:buAutoNum type="arabicPeriod"/>
            </a:pPr>
            <a:r>
              <a:rPr lang="en-US" sz="2800" dirty="0"/>
              <a:t>Strategic planning and next steps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0694"/>
          </a:xfrm>
        </p:spPr>
        <p:txBody>
          <a:bodyPr>
            <a:normAutofit/>
          </a:bodyPr>
          <a:lstStyle/>
          <a:p>
            <a:r>
              <a:rPr lang="en-US" dirty="0"/>
              <a:t>Why this pilot?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7A1603-401B-4BE6-BE1A-0E5BE74E6147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096000" y="1190695"/>
            <a:ext cx="0" cy="5667305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213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18BC2A84-0A66-4D96-9964-06BD9D14AA9E}"/>
              </a:ext>
            </a:extLst>
          </p:cNvPr>
          <p:cNvSpPr/>
          <p:nvPr/>
        </p:nvSpPr>
        <p:spPr>
          <a:xfrm>
            <a:off x="6421981" y="1692736"/>
            <a:ext cx="5822359" cy="4288277"/>
          </a:xfrm>
          <a:prstGeom prst="homePlate">
            <a:avLst>
              <a:gd name="adj" fmla="val 51828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1FA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33A730A9-FB13-4F39-8D3C-EE179C44121F}"/>
              </a:ext>
            </a:extLst>
          </p:cNvPr>
          <p:cNvSpPr/>
          <p:nvPr/>
        </p:nvSpPr>
        <p:spPr>
          <a:xfrm>
            <a:off x="3740404" y="1711470"/>
            <a:ext cx="5822359" cy="4288277"/>
          </a:xfrm>
          <a:prstGeom prst="homePlate">
            <a:avLst>
              <a:gd name="adj" fmla="val 5124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1FA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53B4BD33-D36F-4DEF-9216-B5F6AB018338}"/>
              </a:ext>
            </a:extLst>
          </p:cNvPr>
          <p:cNvSpPr/>
          <p:nvPr/>
        </p:nvSpPr>
        <p:spPr>
          <a:xfrm>
            <a:off x="488781" y="1711470"/>
            <a:ext cx="5546876" cy="4288277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1FA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2019</a:t>
            </a: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C02114F3-E1D0-418E-8C7A-5A3EF2C5CD62}"/>
              </a:ext>
            </a:extLst>
          </p:cNvPr>
          <p:cNvSpPr/>
          <p:nvPr/>
        </p:nvSpPr>
        <p:spPr>
          <a:xfrm>
            <a:off x="2166767" y="2248798"/>
            <a:ext cx="6701244" cy="232984"/>
          </a:xfrm>
          <a:prstGeom prst="flowChartProcess">
            <a:avLst/>
          </a:prstGeom>
          <a:solidFill>
            <a:srgbClr val="1FA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9A75C1E-2F2E-43AE-BD49-C483548CA2EF}"/>
              </a:ext>
            </a:extLst>
          </p:cNvPr>
          <p:cNvSpPr/>
          <p:nvPr/>
        </p:nvSpPr>
        <p:spPr>
          <a:xfrm>
            <a:off x="547839" y="2631764"/>
            <a:ext cx="1813500" cy="11349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Govt, CA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wih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LEG decide to participate in pilot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21C4AAA-D26A-434F-A415-368EFCA5574F}"/>
              </a:ext>
            </a:extLst>
          </p:cNvPr>
          <p:cNvSpPr/>
          <p:nvPr/>
        </p:nvSpPr>
        <p:spPr>
          <a:xfrm>
            <a:off x="4783897" y="2547703"/>
            <a:ext cx="1507788" cy="12189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Carry out LEG assessments and analyze results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4097308-2D0A-4DAC-9B5C-ADD4D9E2916C}"/>
              </a:ext>
            </a:extLst>
          </p:cNvPr>
          <p:cNvSpPr/>
          <p:nvPr/>
        </p:nvSpPr>
        <p:spPr>
          <a:xfrm>
            <a:off x="6673537" y="2358058"/>
            <a:ext cx="1507787" cy="142181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Participate in cross-country exchanges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B70A894-8B2F-461D-81DE-002E1875B8EF}"/>
              </a:ext>
            </a:extLst>
          </p:cNvPr>
          <p:cNvSpPr/>
          <p:nvPr/>
        </p:nvSpPr>
        <p:spPr>
          <a:xfrm>
            <a:off x="8613383" y="2327902"/>
            <a:ext cx="1507787" cy="142181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feedback on the pilot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286383-CB54-4A77-B9BE-E66745BB63BF}"/>
              </a:ext>
            </a:extLst>
          </p:cNvPr>
          <p:cNvSpPr/>
          <p:nvPr/>
        </p:nvSpPr>
        <p:spPr>
          <a:xfrm>
            <a:off x="547839" y="1988101"/>
            <a:ext cx="1850861" cy="751050"/>
          </a:xfrm>
          <a:prstGeom prst="roundRect">
            <a:avLst/>
          </a:prstGeom>
          <a:solidFill>
            <a:srgbClr val="1FA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Decide to participate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B51188-61A3-4E86-A9A2-DE69A4F31521}"/>
              </a:ext>
            </a:extLst>
          </p:cNvPr>
          <p:cNvSpPr/>
          <p:nvPr/>
        </p:nvSpPr>
        <p:spPr>
          <a:xfrm>
            <a:off x="4763496" y="1993231"/>
            <a:ext cx="1507787" cy="775459"/>
          </a:xfrm>
          <a:prstGeom prst="roundRect">
            <a:avLst/>
          </a:prstGeom>
          <a:solidFill>
            <a:srgbClr val="1FA4A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tool  and results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B2BC11-C7BE-4B7C-8171-81CDB48FDFAE}"/>
              </a:ext>
            </a:extLst>
          </p:cNvPr>
          <p:cNvSpPr/>
          <p:nvPr/>
        </p:nvSpPr>
        <p:spPr>
          <a:xfrm>
            <a:off x="6673751" y="1993231"/>
            <a:ext cx="1507787" cy="751050"/>
          </a:xfrm>
          <a:prstGeom prst="roundRect">
            <a:avLst/>
          </a:prstGeom>
          <a:solidFill>
            <a:srgbClr val="1FA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 your experience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78E048-E4CC-4248-863B-2B5C4E864245}"/>
              </a:ext>
            </a:extLst>
          </p:cNvPr>
          <p:cNvSpPr/>
          <p:nvPr/>
        </p:nvSpPr>
        <p:spPr>
          <a:xfrm>
            <a:off x="8613384" y="1993231"/>
            <a:ext cx="1507787" cy="751050"/>
          </a:xfrm>
          <a:prstGeom prst="roundRect">
            <a:avLst/>
          </a:prstGeom>
          <a:solidFill>
            <a:srgbClr val="1FA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Feedback &amp; lessons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9A8348-BF13-4701-9EC7-8246BCE07BE2}"/>
              </a:ext>
            </a:extLst>
          </p:cNvPr>
          <p:cNvSpPr txBox="1"/>
          <p:nvPr/>
        </p:nvSpPr>
        <p:spPr>
          <a:xfrm>
            <a:off x="975791" y="4634946"/>
            <a:ext cx="2415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GPE Secretariat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D2099B-E9B0-4926-8019-8707EF62D335}"/>
              </a:ext>
            </a:extLst>
          </p:cNvPr>
          <p:cNvSpPr/>
          <p:nvPr/>
        </p:nvSpPr>
        <p:spPr>
          <a:xfrm>
            <a:off x="8564082" y="5631095"/>
            <a:ext cx="13805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2020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3D7F6EB-3BBB-4FE4-951A-A51C30A4D486}"/>
              </a:ext>
            </a:extLst>
          </p:cNvPr>
          <p:cNvSpPr/>
          <p:nvPr/>
        </p:nvSpPr>
        <p:spPr>
          <a:xfrm>
            <a:off x="4780985" y="3246322"/>
            <a:ext cx="7460552" cy="1118071"/>
          </a:xfrm>
          <a:prstGeom prst="rightArrow">
            <a:avLst>
              <a:gd name="adj1" fmla="val 50000"/>
              <a:gd name="adj2" fmla="val 51340"/>
            </a:avLst>
          </a:prstGeom>
          <a:solidFill>
            <a:srgbClr val="1FA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Communication, progress update and feedback with GPE Secretariat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D62EE6F-46B2-48D4-8738-4865934E0F94}"/>
              </a:ext>
            </a:extLst>
          </p:cNvPr>
          <p:cNvSpPr/>
          <p:nvPr/>
        </p:nvSpPr>
        <p:spPr>
          <a:xfrm>
            <a:off x="2804711" y="2559456"/>
            <a:ext cx="1604980" cy="123217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Advise GPE of decision to participate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17F1E0-E0D4-4B13-9973-0B3352FA3CFD}"/>
              </a:ext>
            </a:extLst>
          </p:cNvPr>
          <p:cNvSpPr/>
          <p:nvPr/>
        </p:nvSpPr>
        <p:spPr>
          <a:xfrm>
            <a:off x="2788357" y="1966866"/>
            <a:ext cx="1588815" cy="791696"/>
          </a:xfrm>
          <a:prstGeom prst="roundRect">
            <a:avLst/>
          </a:prstGeom>
          <a:solidFill>
            <a:srgbClr val="1FA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 GPE Secretariat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Content Placeholder 4">
            <a:extLst>
              <a:ext uri="{FF2B5EF4-FFF2-40B4-BE49-F238E27FC236}">
                <a16:creationId xmlns:a16="http://schemas.microsoft.com/office/drawing/2014/main" id="{C9A378A6-2CEA-4C02-8C1B-D00D366BB1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783" y="6205356"/>
            <a:ext cx="1930150" cy="538938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88293163-41A1-4C5B-8E94-D53C07C4B95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190694"/>
          </a:xfrm>
          <a:prstGeom prst="rect">
            <a:avLst/>
          </a:prstGeom>
          <a:solidFill>
            <a:srgbClr val="345482"/>
          </a:solidFill>
        </p:spPr>
        <p:txBody>
          <a:bodyPr vert="horz" lIns="365760" tIns="45720" rIns="36576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3000"/>
              </a:spcBef>
              <a:buNone/>
              <a:defRPr sz="44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" lastClr="FFFFFF"/>
                </a:solidFill>
              </a:rPr>
              <a:t>Decide what to do and when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076FD84-A183-4A40-B4B4-EFFF84B403CD}"/>
              </a:ext>
            </a:extLst>
          </p:cNvPr>
          <p:cNvSpPr/>
          <p:nvPr/>
        </p:nvSpPr>
        <p:spPr>
          <a:xfrm>
            <a:off x="3103743" y="4377577"/>
            <a:ext cx="1628464" cy="78817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 to tools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DA28453-38C9-4397-A766-577E0DA06373}"/>
              </a:ext>
            </a:extLst>
          </p:cNvPr>
          <p:cNvSpPr/>
          <p:nvPr/>
        </p:nvSpPr>
        <p:spPr>
          <a:xfrm>
            <a:off x="9068908" y="4379948"/>
            <a:ext cx="1546117" cy="78531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Compile learning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2C57997-8603-476F-8A26-513BA2FBFCF2}"/>
              </a:ext>
            </a:extLst>
          </p:cNvPr>
          <p:cNvSpPr/>
          <p:nvPr/>
        </p:nvSpPr>
        <p:spPr>
          <a:xfrm>
            <a:off x="7221727" y="4377577"/>
            <a:ext cx="1663140" cy="80827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Leverage experiences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54EF940-ADD7-404B-8C5D-9BAEE5B430A8}"/>
              </a:ext>
            </a:extLst>
          </p:cNvPr>
          <p:cNvSpPr/>
          <p:nvPr/>
        </p:nvSpPr>
        <p:spPr>
          <a:xfrm>
            <a:off x="5199278" y="4395480"/>
            <a:ext cx="1850861" cy="7510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case by case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9D4DF5-7576-437D-966C-5112E6F713B6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732207" y="2380961"/>
            <a:ext cx="31289" cy="3591411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509EA90-DBE8-4FBD-AF96-0A0E6D003D99}"/>
              </a:ext>
            </a:extLst>
          </p:cNvPr>
          <p:cNvSpPr txBox="1"/>
          <p:nvPr/>
        </p:nvSpPr>
        <p:spPr>
          <a:xfrm>
            <a:off x="2130758" y="6029975"/>
            <a:ext cx="693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</a:t>
            </a:r>
            <a:r>
              <a:rPr lang="en-US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and HOW to use the tools to fit needs and LEG calendar</a:t>
            </a:r>
          </a:p>
          <a:p>
            <a:pPr algn="ctr"/>
            <a:r>
              <a:rPr lang="en-US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 THE SECRETARIAT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CC4B68C-6BA6-41AA-9978-B8384B7402B6}"/>
              </a:ext>
            </a:extLst>
          </p:cNvPr>
          <p:cNvSpPr/>
          <p:nvPr/>
        </p:nvSpPr>
        <p:spPr>
          <a:xfrm>
            <a:off x="4732207" y="4902764"/>
            <a:ext cx="7491841" cy="97483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Refinement of tools and guidance based on user-feedback </a:t>
            </a:r>
            <a:r>
              <a:rPr lang="en-US" b="1" dirty="0">
                <a:solidFill>
                  <a:schemeClr val="tx1"/>
                </a:solidFill>
                <a:latin typeface="Calibri" panose="020F0502020204030204"/>
              </a:rPr>
              <a:t>and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practices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2869279-9E8F-4A7C-AF2B-EAC6B899310A}"/>
              </a:ext>
            </a:extLst>
          </p:cNvPr>
          <p:cNvCxnSpPr>
            <a:cxnSpLocks/>
          </p:cNvCxnSpPr>
          <p:nvPr/>
        </p:nvCxnSpPr>
        <p:spPr>
          <a:xfrm>
            <a:off x="9845768" y="5877603"/>
            <a:ext cx="239576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838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8E9A8BB-2629-42B4-8AC9-9417CB898EA3}"/>
              </a:ext>
            </a:extLst>
          </p:cNvPr>
          <p:cNvSpPr/>
          <p:nvPr/>
        </p:nvSpPr>
        <p:spPr>
          <a:xfrm>
            <a:off x="2029968" y="4527151"/>
            <a:ext cx="8595360" cy="57520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2"/>
                </a:solidFill>
              </a:rPr>
              <a:t>        Develop action plan for selected priorities </a:t>
            </a:r>
            <a:endParaRPr lang="en-US" sz="2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66610A-03CC-4AB7-97EF-FB1ED07C705E}"/>
              </a:ext>
            </a:extLst>
          </p:cNvPr>
          <p:cNvSpPr/>
          <p:nvPr/>
        </p:nvSpPr>
        <p:spPr>
          <a:xfrm>
            <a:off x="2176272" y="3689269"/>
            <a:ext cx="8449056" cy="55388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Discuss which ones need to be addressed as priority</a:t>
            </a:r>
            <a:endParaRPr lang="en-US" sz="2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AD03CF-0414-45EB-8018-2AB4FB8F3254}"/>
              </a:ext>
            </a:extLst>
          </p:cNvPr>
          <p:cNvSpPr/>
          <p:nvPr/>
        </p:nvSpPr>
        <p:spPr>
          <a:xfrm>
            <a:off x="2176272" y="2826022"/>
            <a:ext cx="8449056" cy="61539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List items that scored 1-3</a:t>
            </a: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BFF2C9-EAAA-4D4E-91D9-AA0A61E5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0694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   Transition from tools to focused action plan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29817A-B02F-4FBB-B24A-34B2618D26C2}"/>
              </a:ext>
            </a:extLst>
          </p:cNvPr>
          <p:cNvSpPr txBox="1"/>
          <p:nvPr/>
        </p:nvSpPr>
        <p:spPr>
          <a:xfrm>
            <a:off x="527304" y="1560584"/>
            <a:ext cx="1113739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Transition from the self-assessment tool towards a focused plan of</a:t>
            </a:r>
          </a:p>
          <a:p>
            <a:r>
              <a:rPr lang="en-US" sz="2800" dirty="0"/>
              <a:t>action to address weaker/priority areas to strengthen the LEG effectiveness. 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6019B05F-409B-44B4-8FAE-6E5D86690268}"/>
              </a:ext>
            </a:extLst>
          </p:cNvPr>
          <p:cNvSpPr/>
          <p:nvPr/>
        </p:nvSpPr>
        <p:spPr>
          <a:xfrm>
            <a:off x="740664" y="2829306"/>
            <a:ext cx="1828800" cy="599694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Step 1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56D5D8EB-98AA-4EC4-9570-3A0CA62A70A3}"/>
              </a:ext>
            </a:extLst>
          </p:cNvPr>
          <p:cNvSpPr/>
          <p:nvPr/>
        </p:nvSpPr>
        <p:spPr>
          <a:xfrm>
            <a:off x="740664" y="3679601"/>
            <a:ext cx="1828800" cy="599694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Step 2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8A8C0DF8-4838-4EF6-B96F-A9314339107D}"/>
              </a:ext>
            </a:extLst>
          </p:cNvPr>
          <p:cNvSpPr/>
          <p:nvPr/>
        </p:nvSpPr>
        <p:spPr>
          <a:xfrm>
            <a:off x="740664" y="4517482"/>
            <a:ext cx="1828800" cy="599694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Step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59E743-EB55-4BA9-8C92-0168AE360706}"/>
              </a:ext>
            </a:extLst>
          </p:cNvPr>
          <p:cNvSpPr txBox="1"/>
          <p:nvPr/>
        </p:nvSpPr>
        <p:spPr>
          <a:xfrm>
            <a:off x="740664" y="5614206"/>
            <a:ext cx="334309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457200" indent="-457200">
              <a:buFont typeface="Arial" panose="020B0604020202020204" pitchFamily="34" charset="0"/>
              <a:buChar char="•"/>
              <a:defRPr sz="2800" b="1"/>
            </a:lvl1pPr>
          </a:lstStyle>
          <a:p>
            <a:pPr marL="0" indent="0">
              <a:buNone/>
            </a:pPr>
            <a:r>
              <a:rPr lang="en-US" dirty="0"/>
              <a:t>Follow-up templates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D4E97B-A937-431C-AB0A-06BC2D1F2FD7}"/>
              </a:ext>
            </a:extLst>
          </p:cNvPr>
          <p:cNvSpPr/>
          <p:nvPr/>
        </p:nvSpPr>
        <p:spPr>
          <a:xfrm>
            <a:off x="4186645" y="5398763"/>
            <a:ext cx="28666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Prioritization grid </a:t>
            </a:r>
          </a:p>
          <a:p>
            <a:r>
              <a:rPr lang="en-US" sz="2800" b="1" dirty="0"/>
              <a:t>Action plan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DBAA15-F03B-428D-97DC-071BC0A961B7}"/>
              </a:ext>
            </a:extLst>
          </p:cNvPr>
          <p:cNvCxnSpPr/>
          <p:nvPr/>
        </p:nvCxnSpPr>
        <p:spPr>
          <a:xfrm>
            <a:off x="4045876" y="5398763"/>
            <a:ext cx="0" cy="88990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1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B48414-F82A-4D6D-8898-597BCCE95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0694"/>
          </a:xfrm>
        </p:spPr>
        <p:txBody>
          <a:bodyPr>
            <a:normAutofit/>
          </a:bodyPr>
          <a:lstStyle/>
          <a:p>
            <a:r>
              <a:rPr lang="en-US" dirty="0"/>
              <a:t>Resources available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78BCC-6E14-420C-A43B-A7CE182E0C83}"/>
              </a:ext>
            </a:extLst>
          </p:cNvPr>
          <p:cNvSpPr/>
          <p:nvPr/>
        </p:nvSpPr>
        <p:spPr>
          <a:xfrm>
            <a:off x="3341341" y="1427746"/>
            <a:ext cx="88506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tools in all formats (English, French, Portuguese)</a:t>
            </a:r>
          </a:p>
          <a:p>
            <a:pPr lvl="1"/>
            <a:endParaRPr lang="en-US" dirty="0">
              <a:solidFill>
                <a:schemeClr val="tx1">
                  <a:alpha val="7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Guiding principles towards effective LEGs</a:t>
            </a:r>
          </a:p>
          <a:p>
            <a:pPr lvl="1"/>
            <a:endParaRPr lang="en-US" dirty="0">
              <a:solidFill>
                <a:schemeClr val="tx1">
                  <a:alpha val="7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Guiding template for LEG 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alpha val="7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Repository of LEG TORs (country examples)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alpha val="7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FAQ </a:t>
            </a:r>
          </a:p>
          <a:p>
            <a:pPr lvl="1"/>
            <a:endParaRPr lang="en-US" sz="2800" dirty="0">
              <a:solidFill>
                <a:schemeClr val="tx1">
                  <a:alpha val="7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practical guidance informed by the pilot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A5C3B7-7F19-4BC0-B663-7F600CBAA72C}"/>
              </a:ext>
            </a:extLst>
          </p:cNvPr>
          <p:cNvSpPr/>
          <p:nvPr/>
        </p:nvSpPr>
        <p:spPr>
          <a:xfrm>
            <a:off x="1" y="1190694"/>
            <a:ext cx="3545968" cy="56673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hlinkClick r:id="rId3"/>
            <a:extLst>
              <a:ext uri="{FF2B5EF4-FFF2-40B4-BE49-F238E27FC236}">
                <a16:creationId xmlns:a16="http://schemas.microsoft.com/office/drawing/2014/main" id="{A0DC0025-2A9B-4102-BCCA-E5298CBBC179}"/>
              </a:ext>
            </a:extLst>
          </p:cNvPr>
          <p:cNvSpPr txBox="1">
            <a:spLocks/>
          </p:cNvSpPr>
          <p:nvPr/>
        </p:nvSpPr>
        <p:spPr>
          <a:xfrm>
            <a:off x="348342" y="1899307"/>
            <a:ext cx="3197626" cy="25443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1"/>
                </a:solidFill>
                <a:latin typeface="Calibri"/>
                <a:cs typeface="Calibri"/>
              </a:rPr>
              <a:t>All resources for the LEG pilot are/will be available 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white"/>
              </a:solidFill>
              <a:latin typeface="Calibri"/>
              <a:cs typeface="Calibri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Calibri"/>
                <a:cs typeface="Calibri"/>
                <a:hlinkClick r:id="rId3"/>
              </a:rPr>
              <a:t>GPE website</a:t>
            </a:r>
            <a:endParaRPr lang="en-US" sz="3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0EA7E1-EC40-4230-9F01-4394CED82175}"/>
              </a:ext>
            </a:extLst>
          </p:cNvPr>
          <p:cNvCxnSpPr>
            <a:cxnSpLocks/>
          </p:cNvCxnSpPr>
          <p:nvPr/>
        </p:nvCxnSpPr>
        <p:spPr>
          <a:xfrm>
            <a:off x="3545968" y="4940969"/>
            <a:ext cx="864603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558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E858DED-C417-42B3-9272-6326F3BFB932}"/>
              </a:ext>
            </a:extLst>
          </p:cNvPr>
          <p:cNvSpPr txBox="1"/>
          <p:nvPr/>
        </p:nvSpPr>
        <p:spPr>
          <a:xfrm>
            <a:off x="4095506" y="254219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1023C2-8D96-43A6-BFDD-DB16FB98C0BC}"/>
              </a:ext>
            </a:extLst>
          </p:cNvPr>
          <p:cNvSpPr/>
          <p:nvPr/>
        </p:nvSpPr>
        <p:spPr>
          <a:xfrm>
            <a:off x="1584960" y="1833978"/>
            <a:ext cx="93878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CC620B-B870-4631-8DFF-282C91D22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2" y="1670434"/>
            <a:ext cx="1181100" cy="933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AB97B2-5551-4953-A572-D6A842247A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645" y="5981110"/>
            <a:ext cx="2008065" cy="607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3D975F-A4CF-4B4E-A9BA-DC06C5BCF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045" y="6133510"/>
            <a:ext cx="2008065" cy="6074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DDC7BB-03CE-4DD2-A076-0B26E3DCF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4972"/>
            <a:ext cx="12192000" cy="70279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6039CEB-AAC8-4287-849F-9BD654C33A80}"/>
              </a:ext>
            </a:extLst>
          </p:cNvPr>
          <p:cNvSpPr/>
          <p:nvPr/>
        </p:nvSpPr>
        <p:spPr>
          <a:xfrm>
            <a:off x="0" y="43543"/>
            <a:ext cx="26996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ysClr val="windowText" lastClr="000000">
                    <a:alpha val="70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&amp; 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4E385D-3090-472B-A9EF-E58DB9481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45" y="6285910"/>
            <a:ext cx="2008065" cy="60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39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4F1A3-3C48-4CC1-91EA-236F530B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000" y="2617431"/>
            <a:ext cx="8350162" cy="1297723"/>
          </a:xfrm>
        </p:spPr>
        <p:txBody>
          <a:bodyPr>
            <a:noAutofit/>
          </a:bodyPr>
          <a:lstStyle/>
          <a:p>
            <a:br>
              <a:rPr lang="en-US" sz="4800" b="0">
                <a:latin typeface="Calibri"/>
                <a:cs typeface="Calibri"/>
              </a:rPr>
            </a:br>
            <a:endParaRPr lang="en-US" sz="4800" b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3E7EB8-7E94-4417-BB43-D0D20FE35A2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59" y="6092819"/>
            <a:ext cx="1930150" cy="5389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C77B842-B386-4A9A-8F2F-B0D051BD8D38}"/>
              </a:ext>
            </a:extLst>
          </p:cNvPr>
          <p:cNvSpPr txBox="1">
            <a:spLocks/>
          </p:cNvSpPr>
          <p:nvPr/>
        </p:nvSpPr>
        <p:spPr>
          <a:xfrm>
            <a:off x="689634" y="520877"/>
            <a:ext cx="4424732" cy="12977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/>
                <a:cs typeface="Calibri"/>
              </a:rPr>
              <a:t>Primary contact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dirty="0">
                <a:solidFill>
                  <a:prstClr val="white"/>
                </a:solidFill>
                <a:latin typeface="Calibri"/>
                <a:cs typeface="Calibri"/>
              </a:rPr>
              <a:t>Country leads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C3504F-2ACF-46B7-A739-B8D72F853D32}"/>
              </a:ext>
            </a:extLst>
          </p:cNvPr>
          <p:cNvSpPr/>
          <p:nvPr/>
        </p:nvSpPr>
        <p:spPr>
          <a:xfrm>
            <a:off x="172305" y="1626249"/>
            <a:ext cx="4263747" cy="39345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226460-58A3-45E2-AEDB-E3130AE10EE8}"/>
              </a:ext>
            </a:extLst>
          </p:cNvPr>
          <p:cNvSpPr txBox="1">
            <a:spLocks/>
          </p:cNvSpPr>
          <p:nvPr/>
        </p:nvSpPr>
        <p:spPr>
          <a:xfrm>
            <a:off x="689634" y="3616522"/>
            <a:ext cx="11330061" cy="12977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latin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/>
                <a:cs typeface="Calibri"/>
              </a:rPr>
              <a:t>Secretariat pilot team</a:t>
            </a:r>
          </a:p>
          <a:p>
            <a:pPr lvl="0">
              <a:defRPr/>
            </a:pPr>
            <a:endParaRPr lang="en-US" sz="1200" b="0" dirty="0">
              <a:latin typeface="Calibri"/>
              <a:cs typeface="Calibri"/>
            </a:endParaRPr>
          </a:p>
          <a:p>
            <a:pPr lvl="0">
              <a:defRPr/>
            </a:pPr>
            <a:r>
              <a:rPr lang="en-US" sz="3000" b="0" dirty="0">
                <a:latin typeface="Calibri"/>
                <a:cs typeface="Calibri"/>
              </a:rPr>
              <a:t>Aya Kibesaki 			</a:t>
            </a:r>
            <a:r>
              <a:rPr lang="en-US" sz="3000" b="0" dirty="0"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akibesaki@globalpartnership.org</a:t>
            </a:r>
            <a:endParaRPr lang="en-US" sz="3000" b="0" dirty="0">
              <a:latin typeface="Calibri"/>
              <a:cs typeface="Calibri"/>
            </a:endParaRPr>
          </a:p>
          <a:p>
            <a:pPr lvl="0">
              <a:defRPr/>
            </a:pPr>
            <a:endParaRPr lang="en-US" sz="1200" b="0" dirty="0">
              <a:latin typeface="Calibri"/>
              <a:cs typeface="Calibri"/>
            </a:endParaRPr>
          </a:p>
          <a:p>
            <a:pPr lvl="0">
              <a:defRPr/>
            </a:pPr>
            <a:r>
              <a:rPr lang="en-US" sz="3000" b="0" dirty="0">
                <a:latin typeface="Calibri"/>
                <a:cs typeface="Calibri"/>
              </a:rPr>
              <a:t>Lucinda Ramos Alcantara	</a:t>
            </a:r>
            <a:r>
              <a:rPr lang="en-US" sz="3000" b="0" dirty="0"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lramosalcantara@globalpartnership.org</a:t>
            </a:r>
            <a:r>
              <a:rPr lang="en-US" sz="3000" b="0" dirty="0">
                <a:latin typeface="Calibri"/>
                <a:cs typeface="Calibri"/>
              </a:rPr>
              <a:t> </a:t>
            </a:r>
          </a:p>
          <a:p>
            <a:pPr lvl="0">
              <a:defRPr/>
            </a:pPr>
            <a:endParaRPr lang="en-US" sz="1200" b="0" dirty="0">
              <a:latin typeface="Calibri"/>
              <a:cs typeface="Calibri"/>
            </a:endParaRPr>
          </a:p>
          <a:p>
            <a:pPr lvl="0">
              <a:defRPr/>
            </a:pPr>
            <a:r>
              <a:rPr lang="en-US" sz="3000" b="0" dirty="0">
                <a:latin typeface="Calibri"/>
                <a:cs typeface="Calibri"/>
              </a:rPr>
              <a:t>Katherina Hruskovec		</a:t>
            </a:r>
            <a:r>
              <a:rPr lang="en-US" sz="3000" b="0" dirty="0"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khruskovec@globalpartnership.org</a:t>
            </a:r>
            <a:endParaRPr lang="en-US" sz="3000" b="0" dirty="0">
              <a:latin typeface="Calibri"/>
              <a:cs typeface="Calibri"/>
            </a:endParaRPr>
          </a:p>
          <a:p>
            <a:pPr lvl="0">
              <a:defRPr/>
            </a:pPr>
            <a:endParaRPr lang="en-US" sz="1200" b="0" dirty="0">
              <a:latin typeface="Calibri"/>
              <a:cs typeface="Calibri"/>
            </a:endParaRPr>
          </a:p>
          <a:p>
            <a:pPr>
              <a:defRPr/>
            </a:pPr>
            <a:r>
              <a:rPr lang="en-US" sz="3000" b="0" dirty="0">
                <a:latin typeface="Calibri"/>
                <a:cs typeface="Calibri"/>
              </a:rPr>
              <a:t>Janne K. Perrier			</a:t>
            </a:r>
            <a:r>
              <a:rPr lang="en-US" sz="3000" b="0" dirty="0"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jperrier@globalpartnership.org</a:t>
            </a:r>
            <a:endParaRPr lang="en-US" sz="3000" b="0" dirty="0">
              <a:latin typeface="Calibri"/>
              <a:cs typeface="Calibri"/>
            </a:endParaRPr>
          </a:p>
          <a:p>
            <a:pPr lvl="0">
              <a:defRPr/>
            </a:pPr>
            <a:endParaRPr lang="en-US" sz="300" b="0" dirty="0">
              <a:latin typeface="Calibri"/>
              <a:cs typeface="Calibri"/>
            </a:endParaRPr>
          </a:p>
          <a:p>
            <a:pPr lvl="0">
              <a:defRPr/>
            </a:pPr>
            <a:endParaRPr lang="en-US" sz="300" b="0" dirty="0">
              <a:latin typeface="Calibri"/>
              <a:cs typeface="Calibri"/>
            </a:endParaRPr>
          </a:p>
          <a:p>
            <a:pPr lvl="0">
              <a:defRPr/>
            </a:pPr>
            <a:endParaRPr lang="en-US" sz="300" b="0" dirty="0">
              <a:latin typeface="Calibri"/>
              <a:cs typeface="Calibri"/>
            </a:endParaRPr>
          </a:p>
          <a:p>
            <a:pPr lvl="0">
              <a:defRPr/>
            </a:pPr>
            <a:r>
              <a:rPr lang="en-US" sz="3000" b="0" dirty="0">
                <a:latin typeface="Calibri"/>
                <a:cs typeface="Calibri"/>
              </a:rPr>
              <a:t>Judith Friedman			</a:t>
            </a:r>
            <a:r>
              <a:rPr lang="en-US" sz="3000" b="0" dirty="0">
                <a:latin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Judith@iodparc.com</a:t>
            </a:r>
            <a:endParaRPr lang="en-US" sz="3000" b="0" dirty="0">
              <a:latin typeface="Calibri"/>
              <a:cs typeface="Calibri"/>
            </a:endParaRPr>
          </a:p>
          <a:p>
            <a:pPr lvl="0">
              <a:defRPr/>
            </a:pPr>
            <a:endParaRPr lang="en-US" sz="3000" b="0" dirty="0">
              <a:latin typeface="Calibri"/>
              <a:cs typeface="Calibri"/>
            </a:endParaRPr>
          </a:p>
          <a:p>
            <a:pPr lvl="0"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FBDFE9-803F-47B6-AB04-2D8F9B890D60}"/>
              </a:ext>
            </a:extLst>
          </p:cNvPr>
          <p:cNvCxnSpPr>
            <a:cxnSpLocks/>
          </p:cNvCxnSpPr>
          <p:nvPr/>
        </p:nvCxnSpPr>
        <p:spPr>
          <a:xfrm>
            <a:off x="689634" y="2965774"/>
            <a:ext cx="1056252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EE9C8E-D8F4-4B74-800B-B055C4ABEC09}"/>
              </a:ext>
            </a:extLst>
          </p:cNvPr>
          <p:cNvCxnSpPr>
            <a:cxnSpLocks/>
          </p:cNvCxnSpPr>
          <p:nvPr/>
        </p:nvCxnSpPr>
        <p:spPr>
          <a:xfrm>
            <a:off x="689634" y="1171075"/>
            <a:ext cx="1056252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79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E858DED-C417-42B3-9272-6326F3BFB932}"/>
              </a:ext>
            </a:extLst>
          </p:cNvPr>
          <p:cNvSpPr txBox="1"/>
          <p:nvPr/>
        </p:nvSpPr>
        <p:spPr>
          <a:xfrm>
            <a:off x="4095506" y="254219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8D1CB-7D5D-457C-96A5-6FC4B731BD99}"/>
              </a:ext>
            </a:extLst>
          </p:cNvPr>
          <p:cNvSpPr txBox="1"/>
          <p:nvPr/>
        </p:nvSpPr>
        <p:spPr>
          <a:xfrm>
            <a:off x="8795657" y="3136612"/>
            <a:ext cx="1582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FF0000">
                    <a:alpha val="7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DF7A2E-5530-4C78-9856-337274828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706570"/>
              </p:ext>
            </p:extLst>
          </p:nvPr>
        </p:nvGraphicFramePr>
        <p:xfrm>
          <a:off x="255435" y="264310"/>
          <a:ext cx="6516914" cy="5852942"/>
        </p:xfrm>
        <a:graphic>
          <a:graphicData uri="http://schemas.openxmlformats.org/drawingml/2006/table">
            <a:tbl>
              <a:tblPr firstRow="1" firstCol="1" bandRow="1"/>
              <a:tblGrid>
                <a:gridCol w="6516914">
                  <a:extLst>
                    <a:ext uri="{9D8B030D-6E8A-4147-A177-3AD203B41FA5}">
                      <a16:colId xmlns:a16="http://schemas.microsoft.com/office/drawing/2014/main" val="1032468155"/>
                    </a:ext>
                  </a:extLst>
                </a:gridCol>
              </a:tblGrid>
              <a:tr h="63728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900103"/>
                  </a:ext>
                </a:extLst>
              </a:tr>
              <a:tr h="84013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759698"/>
                  </a:ext>
                </a:extLst>
              </a:tr>
              <a:tr h="54881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Overview of the pilot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422149"/>
                  </a:ext>
                </a:extLst>
              </a:tr>
              <a:tr h="14747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Introducing the tools </a:t>
                      </a:r>
                    </a:p>
                    <a:p>
                      <a:pPr marL="1204913" marR="0" lvl="0" indent="-3492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 self-assessment tool</a:t>
                      </a:r>
                    </a:p>
                    <a:p>
                      <a:pPr marL="1204913" marR="0" lvl="0" indent="-3492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feedback tool</a:t>
                      </a:r>
                    </a:p>
                  </a:txBody>
                  <a:tcPr marL="53340" marR="53340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347877"/>
                  </a:ext>
                </a:extLst>
              </a:tr>
              <a:tr h="97544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Implementing the pilot </a:t>
                      </a:r>
                    </a:p>
                    <a:p>
                      <a:pPr marL="914400" marR="0" indent="-1158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Getting started - decisions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51772"/>
                  </a:ext>
                </a:extLst>
              </a:tr>
              <a:tr h="84906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97975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D03C8DA9-DC52-4121-B00A-AB24694D3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1" y="1190171"/>
            <a:ext cx="5977582" cy="566782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686006E-1587-46D6-871D-5A237773C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40"/>
            <a:ext cx="12192000" cy="1349829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   Today’s agenda and objectives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BF78D0-BCDB-49B4-B312-1997BFC668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74" y="6236916"/>
            <a:ext cx="1780868" cy="5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3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76D13A6A-748C-4792-AB61-8294F133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520" y="2446981"/>
            <a:ext cx="7012954" cy="129772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Overview of the pilot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7392C-8867-4666-8722-5067F1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634" y="3177966"/>
            <a:ext cx="3208366" cy="113347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36F678-73DA-458F-8698-F6C50B9C9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040371"/>
              </p:ext>
            </p:extLst>
          </p:nvPr>
        </p:nvGraphicFramePr>
        <p:xfrm>
          <a:off x="9202058" y="0"/>
          <a:ext cx="2989942" cy="2994243"/>
        </p:xfrm>
        <a:graphic>
          <a:graphicData uri="http://schemas.openxmlformats.org/drawingml/2006/table">
            <a:tbl>
              <a:tblPr firstRow="1" firstCol="1" bandRow="1"/>
              <a:tblGrid>
                <a:gridCol w="2989942">
                  <a:extLst>
                    <a:ext uri="{9D8B030D-6E8A-4147-A177-3AD203B41FA5}">
                      <a16:colId xmlns:a16="http://schemas.microsoft.com/office/drawing/2014/main" val="205876843"/>
                    </a:ext>
                  </a:extLst>
                </a:gridCol>
              </a:tblGrid>
              <a:tr h="2427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Today’s Agenda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 anchor="ctr"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89985"/>
                  </a:ext>
                </a:extLst>
              </a:tr>
              <a:tr h="3637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Introductions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 anchor="ctr"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959031"/>
                  </a:ext>
                </a:extLst>
              </a:tr>
              <a:tr h="3499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Overview of the LEG pilot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429624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Introducing the tools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212011"/>
                  </a:ext>
                </a:extLst>
              </a:tr>
              <a:tr h="275771">
                <a:tc>
                  <a:txBody>
                    <a:bodyPr/>
                    <a:lstStyle/>
                    <a:p>
                      <a:pPr marL="566738" marR="0" lvl="0" indent="-2762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 self-assessment tool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182940"/>
                  </a:ext>
                </a:extLst>
              </a:tr>
              <a:tr h="269640">
                <a:tc>
                  <a:txBody>
                    <a:bodyPr/>
                    <a:lstStyle/>
                    <a:p>
                      <a:pPr marL="566738" marR="0" lvl="0" indent="-276225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feedback tool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178951"/>
                  </a:ext>
                </a:extLst>
              </a:tr>
              <a:tr h="3092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Implementing the pilot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380171"/>
                  </a:ext>
                </a:extLst>
              </a:tr>
              <a:tr h="269267">
                <a:tc>
                  <a:txBody>
                    <a:bodyPr/>
                    <a:lstStyle/>
                    <a:p>
                      <a:pPr marL="566738" marR="0" lvl="0" indent="-334963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Roles and next steps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14696"/>
                  </a:ext>
                </a:extLst>
              </a:tr>
              <a:tr h="4335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9525" marB="0" anchor="ctr">
                    <a:lnL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AE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446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29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0406BA9-F0B2-44E3-87BF-703AA3D9BC0A}"/>
              </a:ext>
            </a:extLst>
          </p:cNvPr>
          <p:cNvCxnSpPr>
            <a:cxnSpLocks/>
          </p:cNvCxnSpPr>
          <p:nvPr/>
        </p:nvCxnSpPr>
        <p:spPr>
          <a:xfrm flipH="1">
            <a:off x="7743120" y="4977631"/>
            <a:ext cx="430839" cy="5821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E858DED-C417-42B3-9272-6326F3BFB932}"/>
              </a:ext>
            </a:extLst>
          </p:cNvPr>
          <p:cNvSpPr txBox="1"/>
          <p:nvPr/>
        </p:nvSpPr>
        <p:spPr>
          <a:xfrm>
            <a:off x="4353048" y="25289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1023C2-8D96-43A6-BFDD-DB16FB98C0BC}"/>
              </a:ext>
            </a:extLst>
          </p:cNvPr>
          <p:cNvSpPr/>
          <p:nvPr/>
        </p:nvSpPr>
        <p:spPr>
          <a:xfrm>
            <a:off x="1662683" y="1752563"/>
            <a:ext cx="93878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/>
              <a:t>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BEBD9FC-22EF-4084-A1C9-7150EEE8C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571016"/>
              </p:ext>
            </p:extLst>
          </p:nvPr>
        </p:nvGraphicFramePr>
        <p:xfrm>
          <a:off x="6698341" y="1379650"/>
          <a:ext cx="4804228" cy="4180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5C3A00B-C509-4625-B726-5FA89DDE77D1}"/>
              </a:ext>
            </a:extLst>
          </p:cNvPr>
          <p:cNvSpPr txBox="1"/>
          <p:nvPr/>
        </p:nvSpPr>
        <p:spPr>
          <a:xfrm>
            <a:off x="7096247" y="2326421"/>
            <a:ext cx="20042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00000"/>
              </a:lnSpc>
              <a:spcAft>
                <a:spcPts val="0"/>
              </a:spcAft>
            </a:pPr>
            <a:r>
              <a:rPr lang="en-US" sz="2000" b="1" dirty="0"/>
              <a:t>LEG self</a:t>
            </a:r>
          </a:p>
          <a:p>
            <a:pPr lvl="0" algn="r">
              <a:lnSpc>
                <a:spcPct val="100000"/>
              </a:lnSpc>
              <a:spcAft>
                <a:spcPts val="0"/>
              </a:spcAft>
            </a:pPr>
            <a:r>
              <a:rPr lang="en-US" sz="2000" b="1" dirty="0"/>
              <a:t>Assessment Tool </a:t>
            </a:r>
          </a:p>
          <a:p>
            <a:pPr lvl="0" algn="r">
              <a:lnSpc>
                <a:spcPct val="100000"/>
              </a:lnSpc>
              <a:spcAft>
                <a:spcPts val="0"/>
              </a:spcAft>
            </a:pPr>
            <a:endParaRPr lang="en-US" sz="1200" dirty="0"/>
          </a:p>
          <a:p>
            <a:pPr lvl="0" algn="r">
              <a:lnSpc>
                <a:spcPct val="100000"/>
              </a:lnSpc>
              <a:spcAft>
                <a:spcPts val="0"/>
              </a:spcAft>
            </a:pPr>
            <a:r>
              <a:rPr lang="en-US" sz="1600" dirty="0"/>
              <a:t>A diagnostic tool to assess partnership effectiveness to be used collectively to identify opportunities for strengthening LEG</a:t>
            </a:r>
          </a:p>
          <a:p>
            <a:pPr algn="l"/>
            <a:endParaRPr lang="en-US" sz="2400" dirty="0">
              <a:solidFill>
                <a:schemeClr val="bg1">
                  <a:alpha val="7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3599D1-F953-45BE-B6E6-828C758273D4}"/>
              </a:ext>
            </a:extLst>
          </p:cNvPr>
          <p:cNvSpPr txBox="1"/>
          <p:nvPr/>
        </p:nvSpPr>
        <p:spPr>
          <a:xfrm>
            <a:off x="9229226" y="2326421"/>
            <a:ext cx="187234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chemeClr val="bg1"/>
                </a:solidFill>
              </a:rPr>
              <a:t>Performance Feedback Tool</a:t>
            </a:r>
          </a:p>
          <a:p>
            <a:pPr lvl="0"/>
            <a:endParaRPr lang="en-US" sz="1200" dirty="0">
              <a:solidFill>
                <a:schemeClr val="bg1"/>
              </a:solidFill>
            </a:endParaRP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A feedback tool to assess individual performance and contributions to the LEG for mutual accountability</a:t>
            </a:r>
          </a:p>
          <a:p>
            <a:pPr algn="l"/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5E63FF-A1B2-40F5-BBA7-55E676D8D1F3}"/>
              </a:ext>
            </a:extLst>
          </p:cNvPr>
          <p:cNvSpPr/>
          <p:nvPr/>
        </p:nvSpPr>
        <p:spPr>
          <a:xfrm>
            <a:off x="442180" y="2120416"/>
            <a:ext cx="6264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Two tools, </a:t>
            </a:r>
            <a:r>
              <a:rPr lang="en-US" sz="2800" dirty="0"/>
              <a:t>intended to</a:t>
            </a:r>
          </a:p>
          <a:p>
            <a:endParaRPr lang="en-US" sz="1400" dirty="0"/>
          </a:p>
          <a:p>
            <a:pPr marL="922338" indent="-457200">
              <a:buFont typeface="Arial" panose="020B0604020202020204" pitchFamily="34" charset="0"/>
              <a:buChar char="•"/>
            </a:pPr>
            <a:r>
              <a:rPr lang="en-US" sz="2800" dirty="0"/>
              <a:t>be</a:t>
            </a:r>
            <a:r>
              <a:rPr lang="en-US" sz="2800" b="1" dirty="0"/>
              <a:t> complementary and mutually supporting </a:t>
            </a:r>
          </a:p>
          <a:p>
            <a:pPr marL="922338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922338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stimulate dialogue </a:t>
            </a:r>
            <a:r>
              <a:rPr lang="en-US" sz="2800" dirty="0"/>
              <a:t>within the LEG for greater effectiveness and enhanced mutual accountability. </a:t>
            </a:r>
          </a:p>
          <a:p>
            <a:r>
              <a:rPr lang="en-US" sz="2800" b="1" dirty="0"/>
              <a:t> </a:t>
            </a:r>
          </a:p>
          <a:p>
            <a:endParaRPr 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5B66783-C8B8-40B7-B0E4-D065A803ED84}"/>
              </a:ext>
            </a:extLst>
          </p:cNvPr>
          <p:cNvSpPr txBox="1">
            <a:spLocks/>
          </p:cNvSpPr>
          <p:nvPr/>
        </p:nvSpPr>
        <p:spPr>
          <a:xfrm>
            <a:off x="0" y="2181"/>
            <a:ext cx="12192000" cy="119017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en-US">
                <a:solidFill>
                  <a:srgbClr val="FFFFFF"/>
                </a:solidFill>
                <a:latin typeface="Calibri"/>
                <a:cs typeface="Calibri"/>
              </a:rPr>
              <a:t>   What does the pilot consist of?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CB307D5-2E06-4EA9-B056-F20007149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366" y="1740894"/>
            <a:ext cx="1342464" cy="4924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AB93ADC-BA8C-4BCA-B939-2DBD50D73A96}"/>
              </a:ext>
            </a:extLst>
          </p:cNvPr>
          <p:cNvSpPr txBox="1"/>
          <p:nvPr/>
        </p:nvSpPr>
        <p:spPr>
          <a:xfrm>
            <a:off x="5969000" y="5644704"/>
            <a:ext cx="3131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Informed by evidence from multi-stakeholder partnership practices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4B0241-E523-4B09-940C-2F9511091210}"/>
              </a:ext>
            </a:extLst>
          </p:cNvPr>
          <p:cNvSpPr txBox="1"/>
          <p:nvPr/>
        </p:nvSpPr>
        <p:spPr>
          <a:xfrm>
            <a:off x="9376372" y="5754775"/>
            <a:ext cx="285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Aligned with the GPE Charter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6EB7F0-6A4C-4016-83D8-5273263E6D1A}"/>
              </a:ext>
            </a:extLst>
          </p:cNvPr>
          <p:cNvCxnSpPr>
            <a:cxnSpLocks/>
          </p:cNvCxnSpPr>
          <p:nvPr/>
        </p:nvCxnSpPr>
        <p:spPr>
          <a:xfrm>
            <a:off x="10060916" y="4989147"/>
            <a:ext cx="458336" cy="570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20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E858DED-C417-42B3-9272-6326F3BFB932}"/>
              </a:ext>
            </a:extLst>
          </p:cNvPr>
          <p:cNvSpPr txBox="1"/>
          <p:nvPr/>
        </p:nvSpPr>
        <p:spPr>
          <a:xfrm>
            <a:off x="4095506" y="254219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1023C2-8D96-43A6-BFDD-DB16FB98C0BC}"/>
              </a:ext>
            </a:extLst>
          </p:cNvPr>
          <p:cNvSpPr/>
          <p:nvPr/>
        </p:nvSpPr>
        <p:spPr>
          <a:xfrm>
            <a:off x="1599747" y="1734679"/>
            <a:ext cx="1018902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/>
          </a:p>
          <a:p>
            <a:r>
              <a:rPr lang="en-US" sz="2800" b="1" dirty="0"/>
              <a:t>Test the tools </a:t>
            </a:r>
            <a:r>
              <a:rPr lang="en-US" sz="2800" dirty="0"/>
              <a:t>for their suitability, relevance, and user-friendliness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across diverse country contexts</a:t>
            </a:r>
          </a:p>
          <a:p>
            <a:endParaRPr lang="en-US" sz="1400" dirty="0"/>
          </a:p>
          <a:p>
            <a:r>
              <a:rPr lang="en-US" sz="2800" b="1" dirty="0"/>
              <a:t>Revise tools and related guidance </a:t>
            </a:r>
            <a:r>
              <a:rPr lang="en-US" sz="2800" dirty="0"/>
              <a:t>based on assessment results and in response to feedback from pilot countries practical guidance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020C9C-A5FE-4F67-BE35-0525B8E86ECB}"/>
              </a:ext>
            </a:extLst>
          </p:cNvPr>
          <p:cNvSpPr/>
          <p:nvPr/>
        </p:nvSpPr>
        <p:spPr>
          <a:xfrm>
            <a:off x="403225" y="2199342"/>
            <a:ext cx="5289551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86006E-1587-46D6-871D-5A237773C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1"/>
            <a:ext cx="12192000" cy="1190170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   What does it aim to achieve?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1A0AF8-1E11-4C0B-A802-B87F390FDE91}"/>
              </a:ext>
            </a:extLst>
          </p:cNvPr>
          <p:cNvSpPr/>
          <p:nvPr/>
        </p:nvSpPr>
        <p:spPr>
          <a:xfrm flipH="1">
            <a:off x="916457" y="2050484"/>
            <a:ext cx="529271" cy="5539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1798B0-F1F7-4C24-8EF0-ED618DD69B27}"/>
              </a:ext>
            </a:extLst>
          </p:cNvPr>
          <p:cNvSpPr/>
          <p:nvPr/>
        </p:nvSpPr>
        <p:spPr>
          <a:xfrm flipH="1">
            <a:off x="959419" y="4986124"/>
            <a:ext cx="529271" cy="5539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1AF9A4-88FF-45AC-8E0A-54E3CA23125E}"/>
              </a:ext>
            </a:extLst>
          </p:cNvPr>
          <p:cNvCxnSpPr>
            <a:cxnSpLocks/>
          </p:cNvCxnSpPr>
          <p:nvPr/>
        </p:nvCxnSpPr>
        <p:spPr>
          <a:xfrm>
            <a:off x="1614054" y="4170562"/>
            <a:ext cx="9812543" cy="0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1AF5C3-2950-4A00-B4B5-74A4C8003CAD}"/>
              </a:ext>
            </a:extLst>
          </p:cNvPr>
          <p:cNvSpPr txBox="1"/>
          <p:nvPr/>
        </p:nvSpPr>
        <p:spPr>
          <a:xfrm>
            <a:off x="1599747" y="4847625"/>
            <a:ext cx="9705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222222"/>
                </a:solidFill>
                <a:latin typeface="inherit"/>
              </a:rPr>
              <a:t>Develop targeted practical guidance </a:t>
            </a:r>
            <a:r>
              <a:rPr lang="en-US" altLang="en-US" sz="2800" dirty="0">
                <a:solidFill>
                  <a:srgbClr val="222222"/>
                </a:solidFill>
                <a:latin typeface="inherit"/>
              </a:rPr>
              <a:t>in response to identified needs to better support LEGs</a:t>
            </a:r>
            <a:r>
              <a:rPr lang="en-US" altLang="en-US" sz="900" dirty="0"/>
              <a:t> </a:t>
            </a:r>
            <a:endParaRPr lang="en-US" altLang="en-US" sz="2000" dirty="0">
              <a:latin typeface="Arial" panose="020B0604020202020204" pitchFamily="34" charset="0"/>
            </a:endParaRPr>
          </a:p>
          <a:p>
            <a:endParaRPr lang="fr-FR" sz="2800" dirty="0">
              <a:solidFill>
                <a:schemeClr val="bg1">
                  <a:alpha val="7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1CA644-7BA5-425F-8D3D-2AF27B0F83A8}"/>
              </a:ext>
            </a:extLst>
          </p:cNvPr>
          <p:cNvSpPr/>
          <p:nvPr/>
        </p:nvSpPr>
        <p:spPr>
          <a:xfrm flipH="1">
            <a:off x="916457" y="3069145"/>
            <a:ext cx="529271" cy="5539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3F03CE-1A7B-42E0-B33D-B5C8630E3839}"/>
              </a:ext>
            </a:extLst>
          </p:cNvPr>
          <p:cNvSpPr txBox="1"/>
          <p:nvPr/>
        </p:nvSpPr>
        <p:spPr>
          <a:xfrm>
            <a:off x="1614054" y="4298167"/>
            <a:ext cx="2867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also:</a:t>
            </a:r>
          </a:p>
        </p:txBody>
      </p:sp>
    </p:spTree>
    <p:extLst>
      <p:ext uri="{BB962C8B-B14F-4D97-AF65-F5344CB8AC3E}">
        <p14:creationId xmlns:p14="http://schemas.microsoft.com/office/powerpoint/2010/main" val="144952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6671ABC-DD33-4EE7-BBB0-F2720FB3EE4E}"/>
              </a:ext>
            </a:extLst>
          </p:cNvPr>
          <p:cNvSpPr txBox="1">
            <a:spLocks/>
          </p:cNvSpPr>
          <p:nvPr/>
        </p:nvSpPr>
        <p:spPr>
          <a:xfrm>
            <a:off x="0" y="3413311"/>
            <a:ext cx="12192000" cy="126053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   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FE18CE-3F37-41D8-9B0F-D7E964C0CF32}"/>
              </a:ext>
            </a:extLst>
          </p:cNvPr>
          <p:cNvSpPr/>
          <p:nvPr/>
        </p:nvSpPr>
        <p:spPr>
          <a:xfrm>
            <a:off x="711200" y="1687472"/>
            <a:ext cx="10439400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these aims in mind, the pilot will ideally involve all LEG members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likely with different levels of engagement:</a:t>
            </a:r>
            <a:endParaRPr lang="en-US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EFCC48-4170-431C-8C87-8FF2B2EE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1"/>
            <a:ext cx="12192000" cy="1190170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   Who does it aim to engage?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F9E0C7-9889-4791-ACA5-2C57F43165B6}"/>
              </a:ext>
            </a:extLst>
          </p:cNvPr>
          <p:cNvSpPr/>
          <p:nvPr/>
        </p:nvSpPr>
        <p:spPr>
          <a:xfrm>
            <a:off x="165102" y="3608059"/>
            <a:ext cx="284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Ministry 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020113-6DD9-4EDD-B63A-FDC4052412AD}"/>
              </a:ext>
            </a:extLst>
          </p:cNvPr>
          <p:cNvSpPr/>
          <p:nvPr/>
        </p:nvSpPr>
        <p:spPr>
          <a:xfrm>
            <a:off x="2413001" y="3608058"/>
            <a:ext cx="284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Coordinating 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agency</a:t>
            </a:r>
            <a:endParaRPr lang="en-US" sz="2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46239F-FCA0-48F0-A284-649A071981A4}"/>
              </a:ext>
            </a:extLst>
          </p:cNvPr>
          <p:cNvSpPr/>
          <p:nvPr/>
        </p:nvSpPr>
        <p:spPr>
          <a:xfrm>
            <a:off x="9971093" y="3658857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 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8042FB-2609-4132-830A-9972CC34F426}"/>
              </a:ext>
            </a:extLst>
          </p:cNvPr>
          <p:cNvSpPr/>
          <p:nvPr/>
        </p:nvSpPr>
        <p:spPr>
          <a:xfrm>
            <a:off x="5083187" y="3489580"/>
            <a:ext cx="22351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604200-6A8C-4AC6-9D32-F79EAAFE6723}"/>
              </a:ext>
            </a:extLst>
          </p:cNvPr>
          <p:cNvSpPr/>
          <p:nvPr/>
        </p:nvSpPr>
        <p:spPr>
          <a:xfrm>
            <a:off x="7927987" y="3489580"/>
            <a:ext cx="1727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239629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4973C8-86AB-4239-8401-11679842B3D3}"/>
              </a:ext>
            </a:extLst>
          </p:cNvPr>
          <p:cNvSpPr txBox="1"/>
          <p:nvPr/>
        </p:nvSpPr>
        <p:spPr>
          <a:xfrm>
            <a:off x="1246094" y="2463021"/>
            <a:ext cx="96998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Identify opportunities to strengthen partnership </a:t>
            </a:r>
            <a:r>
              <a:rPr lang="en-US" sz="2800" dirty="0"/>
              <a:t>and collaboration through the LEG in your country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Contribute to the refinement of the tools </a:t>
            </a:r>
            <a:r>
              <a:rPr lang="en-US" sz="2800" dirty="0"/>
              <a:t>and their related guidance in view of their broader use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Engage with other pilot countries </a:t>
            </a:r>
            <a:r>
              <a:rPr lang="en-US" sz="2800" dirty="0"/>
              <a:t>and GPE Secretariat (if desired) around LEG effectiveness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B83634-9659-45E9-9EBA-E64E5748C078}"/>
              </a:ext>
            </a:extLst>
          </p:cNvPr>
          <p:cNvSpPr txBox="1"/>
          <p:nvPr/>
        </p:nvSpPr>
        <p:spPr>
          <a:xfrm>
            <a:off x="3893671" y="603903"/>
            <a:ext cx="420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cs typeface="Calibri"/>
              </a:rPr>
              <a:t>What’s in it for me?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C5DCDD-448B-444E-B84A-DD9C4C2C7826}"/>
              </a:ext>
            </a:extLst>
          </p:cNvPr>
          <p:cNvSpPr/>
          <p:nvPr/>
        </p:nvSpPr>
        <p:spPr>
          <a:xfrm>
            <a:off x="701425" y="1720334"/>
            <a:ext cx="6427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LEG members will have the opportunity to: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68572F-AF7F-4EBC-8FC7-3188A04B9048}"/>
              </a:ext>
            </a:extLst>
          </p:cNvPr>
          <p:cNvCxnSpPr>
            <a:cxnSpLocks/>
          </p:cNvCxnSpPr>
          <p:nvPr/>
        </p:nvCxnSpPr>
        <p:spPr>
          <a:xfrm>
            <a:off x="203200" y="1210576"/>
            <a:ext cx="10907806" cy="0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71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345482"/>
      </a:dk2>
      <a:lt2>
        <a:srgbClr val="E7E6E6"/>
      </a:lt2>
      <a:accent1>
        <a:srgbClr val="127BB9"/>
      </a:accent1>
      <a:accent2>
        <a:srgbClr val="2CAA96"/>
      </a:accent2>
      <a:accent3>
        <a:srgbClr val="803F91"/>
      </a:accent3>
      <a:accent4>
        <a:srgbClr val="F36F32"/>
      </a:accent4>
      <a:accent5>
        <a:srgbClr val="EE345F"/>
      </a:accent5>
      <a:accent6>
        <a:srgbClr val="F9A61A"/>
      </a:accent6>
      <a:hlink>
        <a:srgbClr val="127BB9"/>
      </a:hlink>
      <a:folHlink>
        <a:srgbClr val="954F72"/>
      </a:folHlink>
    </a:clrScheme>
    <a:fontScheme name="GPE Bas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bg1">
                <a:alpha val="70000"/>
              </a:schemeClr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ysClr val="window" lastClr="FFFFFF"/>
      </a:lt1>
      <a:dk2>
        <a:srgbClr val="345482"/>
      </a:dk2>
      <a:lt2>
        <a:srgbClr val="E7E6E6"/>
      </a:lt2>
      <a:accent1>
        <a:srgbClr val="127BB9"/>
      </a:accent1>
      <a:accent2>
        <a:srgbClr val="2CAA96"/>
      </a:accent2>
      <a:accent3>
        <a:srgbClr val="803F91"/>
      </a:accent3>
      <a:accent4>
        <a:srgbClr val="F36F32"/>
      </a:accent4>
      <a:accent5>
        <a:srgbClr val="EE345F"/>
      </a:accent5>
      <a:accent6>
        <a:srgbClr val="F9A61A"/>
      </a:accent6>
      <a:hlink>
        <a:srgbClr val="127BB9"/>
      </a:hlink>
      <a:folHlink>
        <a:srgbClr val="954F72"/>
      </a:folHlink>
    </a:clrScheme>
    <a:fontScheme name="GPE Bas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bg1">
                <a:alpha val="70000"/>
              </a:schemeClr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a3449fd-d373-417f-9c8d-cf261ce8b785">
      <UserInfo>
        <DisplayName>Janne Kjaersgaard Perrier</DisplayName>
        <AccountId>34</AccountId>
        <AccountType/>
      </UserInfo>
      <UserInfo>
        <DisplayName>Aya Kibesaki</DisplayName>
        <AccountId>214</AccountId>
        <AccountType/>
      </UserInfo>
      <UserInfo>
        <DisplayName>Katherina Hruskovec Gonzalez</DisplayName>
        <AccountId>295</AccountId>
        <AccountType/>
      </UserInfo>
      <UserInfo>
        <DisplayName>Lucinda Elena Ramos Alcantara</DisplayName>
        <AccountId>119</AccountId>
        <AccountType/>
      </UserInfo>
      <UserInfo>
        <DisplayName>Michelle Mesen</DisplayName>
        <AccountId>304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4A3277B7707A48B0E1B9AC835E8163" ma:contentTypeVersion="12" ma:contentTypeDescription="Create a new document." ma:contentTypeScope="" ma:versionID="a9bd088ff5bff505408256d73bbf76f5">
  <xsd:schema xmlns:xsd="http://www.w3.org/2001/XMLSchema" xmlns:xs="http://www.w3.org/2001/XMLSchema" xmlns:p="http://schemas.microsoft.com/office/2006/metadata/properties" xmlns:ns3="aa3449fd-d373-417f-9c8d-cf261ce8b785" xmlns:ns4="eda4fd43-f936-4ced-9b4a-46c1ef7d5473" targetNamespace="http://schemas.microsoft.com/office/2006/metadata/properties" ma:root="true" ma:fieldsID="c93dbeedb3e33504c3afec2c63389af1" ns3:_="" ns4:_="">
    <xsd:import namespace="aa3449fd-d373-417f-9c8d-cf261ce8b785"/>
    <xsd:import namespace="eda4fd43-f936-4ced-9b4a-46c1ef7d54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449fd-d373-417f-9c8d-cf261ce8b7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4fd43-f936-4ced-9b4a-46c1ef7d5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1E3865-05CA-4D15-991B-3247FB187B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60EC5B-0E48-4AA6-AD0A-44C1F84DC6AF}">
  <ds:schemaRefs>
    <ds:schemaRef ds:uri="http://purl.org/dc/terms/"/>
    <ds:schemaRef ds:uri="http://purl.org/dc/elements/1.1/"/>
    <ds:schemaRef ds:uri="http://schemas.microsoft.com/office/2006/documentManagement/types"/>
    <ds:schemaRef ds:uri="aa3449fd-d373-417f-9c8d-cf261ce8b785"/>
    <ds:schemaRef ds:uri="http://schemas.microsoft.com/office/infopath/2007/PartnerControls"/>
    <ds:schemaRef ds:uri="http://schemas.openxmlformats.org/package/2006/metadata/core-properties"/>
    <ds:schemaRef ds:uri="eda4fd43-f936-4ced-9b4a-46c1ef7d547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9349F93-0894-4554-841D-164387473C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3449fd-d373-417f-9c8d-cf261ce8b785"/>
    <ds:schemaRef ds:uri="eda4fd43-f936-4ced-9b4a-46c1ef7d5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6570</TotalTime>
  <Words>1558</Words>
  <Application>Microsoft Office PowerPoint</Application>
  <PresentationFormat>Widescreen</PresentationFormat>
  <Paragraphs>383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Rounded MT Bold</vt:lpstr>
      <vt:lpstr>Calibri</vt:lpstr>
      <vt:lpstr>Georgia</vt:lpstr>
      <vt:lpstr>inherit</vt:lpstr>
      <vt:lpstr>Symbol</vt:lpstr>
      <vt:lpstr>Times New Roman</vt:lpstr>
      <vt:lpstr>Office Theme</vt:lpstr>
      <vt:lpstr>1_Office Theme</vt:lpstr>
      <vt:lpstr>PowerPoint Presentation</vt:lpstr>
      <vt:lpstr>   Welcome - introductions  </vt:lpstr>
      <vt:lpstr>Why this pilot?</vt:lpstr>
      <vt:lpstr>   Today’s agenda and objectives</vt:lpstr>
      <vt:lpstr>Overview of the pilot</vt:lpstr>
      <vt:lpstr>PowerPoint Presentation</vt:lpstr>
      <vt:lpstr>   What does it aim to achieve?</vt:lpstr>
      <vt:lpstr>   Who does it aim to engage?</vt:lpstr>
      <vt:lpstr>PowerPoint Presentation</vt:lpstr>
      <vt:lpstr>PowerPoint Presentation</vt:lpstr>
      <vt:lpstr>Introducing the tools</vt:lpstr>
      <vt:lpstr>Performance feedback  tool</vt:lpstr>
      <vt:lpstr> The LEG Self-Assessment Tool</vt:lpstr>
      <vt:lpstr>   LEG effectiveness </vt:lpstr>
      <vt:lpstr>DOC Principles  toward effective LEGs</vt:lpstr>
      <vt:lpstr>   What it looks like</vt:lpstr>
      <vt:lpstr>Example of assessment questions</vt:lpstr>
      <vt:lpstr>Supplement for tailoring the tool </vt:lpstr>
      <vt:lpstr>  Formats</vt:lpstr>
      <vt:lpstr>PowerPoint Presentation</vt:lpstr>
      <vt:lpstr>PowerPoint Presentation</vt:lpstr>
      <vt:lpstr>PowerPoint Presentation</vt:lpstr>
      <vt:lpstr>Example of assessment questions</vt:lpstr>
      <vt:lpstr> Formats</vt:lpstr>
      <vt:lpstr>PowerPoint Presentation</vt:lpstr>
      <vt:lpstr> </vt:lpstr>
      <vt:lpstr>   Decide on a task team</vt:lpstr>
      <vt:lpstr>   Decide on the scope of the tools</vt:lpstr>
      <vt:lpstr>   Decide on who will use the tool and how</vt:lpstr>
      <vt:lpstr>PowerPoint Presentation</vt:lpstr>
      <vt:lpstr>   Transition from tools to focused action plan</vt:lpstr>
      <vt:lpstr>Resources available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bachtiar nurhakim</dc:creator>
  <cp:lastModifiedBy>Janne Kjaersgaard Perrier</cp:lastModifiedBy>
  <cp:revision>255</cp:revision>
  <dcterms:created xsi:type="dcterms:W3CDTF">2017-04-24T08:05:57Z</dcterms:created>
  <dcterms:modified xsi:type="dcterms:W3CDTF">2019-12-05T22:51:29Z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0x010100884A3277B7707A48B0E1B9AC835E8163</vt:lpwstr>
  </property>
  <property fmtid="{D5CDD505-2E9C-101B-9397-08002B2CF9AE}" pid="3" name="Order">
    <vt:r8>3947100</vt:r8>
  </property>
  <property fmtid="{D5CDD505-2E9C-101B-9397-08002B2CF9AE}" pid="4" name="ComplianceAssetId">
    <vt:lpwstr/>
  </property>
</Properties>
</file>